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4.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5.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6.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notesSlides/notesSlide7.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notesSlides/notesSlide8.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9.xml" ContentType="application/vnd.openxmlformats-officedocument.presentationml.notesSlide+xml"/>
  <Override PartName="/ppt/tags/tag2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17.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870.xml" ContentType="application/vnd.openxmlformats-officedocument.presentationml.tags+xml"/>
  <Override PartName="/ppt/tags/tag890.xml" ContentType="application/vnd.openxmlformats-officedocument.presentationml.tags+xml"/>
  <Override PartName="/ppt/tags/tag910.xml" ContentType="application/vnd.openxmlformats-officedocument.presentationml.tags+xml"/>
  <Override PartName="/ppt/tags/tag930.xml" ContentType="application/vnd.openxmlformats-officedocument.presentationml.tags+xml"/>
  <Override PartName="/ppt/tags/tag950.xml" ContentType="application/vnd.openxmlformats-officedocument.presentationml.tags+xml"/>
  <Override PartName="/ppt/tags/tag970.xml" ContentType="application/vnd.openxmlformats-officedocument.presentationml.tags+xml"/>
  <Override PartName="/ppt/tags/tag990.xml" ContentType="application/vnd.openxmlformats-officedocument.presentationml.tags+xml"/>
  <Override PartName="/ppt/tags/tag1090.xml" ContentType="application/vnd.openxmlformats-officedocument.presentationml.tags+xml"/>
  <Override PartName="/ppt/tags/tag1410.xml" ContentType="application/vnd.openxmlformats-officedocument.presentationml.tags+xml"/>
  <Override PartName="/ppt/tags/tag1450.xml" ContentType="application/vnd.openxmlformats-officedocument.presentationml.tags+xml"/>
  <Override PartName="/ppt/tags/tag151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736" r:id="rId2"/>
    <p:sldId id="737" r:id="rId3"/>
    <p:sldId id="643" r:id="rId4"/>
    <p:sldId id="672" r:id="rId5"/>
    <p:sldId id="650" r:id="rId6"/>
    <p:sldId id="642" r:id="rId7"/>
    <p:sldId id="687" r:id="rId8"/>
    <p:sldId id="740" r:id="rId9"/>
    <p:sldId id="666" r:id="rId10"/>
    <p:sldId id="738" r:id="rId11"/>
    <p:sldId id="742" r:id="rId12"/>
    <p:sldId id="739" r:id="rId13"/>
    <p:sldId id="665" r:id="rId14"/>
    <p:sldId id="707" r:id="rId15"/>
    <p:sldId id="667" r:id="rId16"/>
    <p:sldId id="705" r:id="rId17"/>
    <p:sldId id="708" r:id="rId18"/>
    <p:sldId id="709" r:id="rId19"/>
    <p:sldId id="710" r:id="rId20"/>
    <p:sldId id="652" r:id="rId21"/>
    <p:sldId id="668" r:id="rId22"/>
    <p:sldId id="692" r:id="rId23"/>
    <p:sldId id="676" r:id="rId24"/>
    <p:sldId id="673"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d="{1FEF745F-C575-47AD-BC95-9B93A57EDBF3}">
          <p14:sldIdLst>
            <p14:sldId id="736"/>
            <p14:sldId id="737"/>
            <p14:sldId id="643"/>
            <p14:sldId id="672"/>
          </p14:sldIdLst>
        </p14:section>
        <p14:section name="2" id="{8FC123F8-E6F3-4D88-A63B-62003D845A9C}">
          <p14:sldIdLst>
            <p14:sldId id="650"/>
            <p14:sldId id="642"/>
            <p14:sldId id="687"/>
            <p14:sldId id="740"/>
            <p14:sldId id="666"/>
            <p14:sldId id="738"/>
            <p14:sldId id="742"/>
            <p14:sldId id="739"/>
          </p14:sldIdLst>
        </p14:section>
        <p14:section name="3" id="{5D086D09-ABB3-43F4-89BC-723AF992E6D9}">
          <p14:sldIdLst>
            <p14:sldId id="665"/>
            <p14:sldId id="707"/>
            <p14:sldId id="667"/>
          </p14:sldIdLst>
        </p14:section>
        <p14:section name="4" id="{1AF61E25-B242-4261-A668-A1B3E7810EC0}">
          <p14:sldIdLst>
            <p14:sldId id="705"/>
            <p14:sldId id="708"/>
            <p14:sldId id="709"/>
            <p14:sldId id="710"/>
          </p14:sldIdLst>
        </p14:section>
        <p14:section name="5" id="{07FFAEA8-8EE4-4AC2-B5C9-02CB19A44CBD}">
          <p14:sldIdLst>
            <p14:sldId id="652"/>
            <p14:sldId id="668"/>
            <p14:sldId id="692"/>
            <p14:sldId id="676"/>
            <p14:sldId id="6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CFDD"/>
    <a:srgbClr val="AFC3DB"/>
    <a:srgbClr val="66A4B0"/>
    <a:srgbClr val="768394"/>
    <a:srgbClr val="F2F5F8"/>
    <a:srgbClr val="D7D3D0"/>
    <a:srgbClr val="EFD7CB"/>
    <a:srgbClr val="E2C8B1"/>
    <a:srgbClr val="9DB6BB"/>
    <a:srgbClr val="3C58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F76739-4503-46A9-BB10-3853F03BDDD2}" v="17" dt="2025-01-16T13:22:04.34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74" autoAdjust="0"/>
    <p:restoredTop sz="94660"/>
  </p:normalViewPr>
  <p:slideViewPr>
    <p:cSldViewPr snapToGrid="0">
      <p:cViewPr>
        <p:scale>
          <a:sx n="100" d="100"/>
          <a:sy n="100" d="100"/>
        </p:scale>
        <p:origin x="288"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TARL" userId="a1faad96-4fff-4b27-bb70-1326f86c5fd1" providerId="ADAL" clId="{9BF76739-4503-46A9-BB10-3853F03BDDD2}"/>
    <pc:docChg chg="undo redo custSel delSld modSld sldOrd modSection">
      <pc:chgData name="YTARL" userId="a1faad96-4fff-4b27-bb70-1326f86c5fd1" providerId="ADAL" clId="{9BF76739-4503-46A9-BB10-3853F03BDDD2}" dt="2025-01-16T13:34:23.651" v="71" actId="1076"/>
      <pc:docMkLst>
        <pc:docMk/>
      </pc:docMkLst>
      <pc:sldChg chg="modSp mod">
        <pc:chgData name="YTARL" userId="a1faad96-4fff-4b27-bb70-1326f86c5fd1" providerId="ADAL" clId="{9BF76739-4503-46A9-BB10-3853F03BDDD2}" dt="2025-01-16T13:34:23.651" v="71" actId="1076"/>
        <pc:sldMkLst>
          <pc:docMk/>
          <pc:sldMk cId="0" sldId="642"/>
        </pc:sldMkLst>
        <pc:spChg chg="mod">
          <ac:chgData name="YTARL" userId="a1faad96-4fff-4b27-bb70-1326f86c5fd1" providerId="ADAL" clId="{9BF76739-4503-46A9-BB10-3853F03BDDD2}" dt="2025-01-16T13:30:52.889" v="63" actId="14100"/>
          <ac:spMkLst>
            <pc:docMk/>
            <pc:sldMk cId="0" sldId="642"/>
            <ac:spMk id="7" creationId="{00000000-0000-0000-0000-000000000000}"/>
          </ac:spMkLst>
        </pc:spChg>
        <pc:spChg chg="mod">
          <ac:chgData name="YTARL" userId="a1faad96-4fff-4b27-bb70-1326f86c5fd1" providerId="ADAL" clId="{9BF76739-4503-46A9-BB10-3853F03BDDD2}" dt="2025-01-16T13:34:09.869" v="69" actId="1076"/>
          <ac:spMkLst>
            <pc:docMk/>
            <pc:sldMk cId="0" sldId="642"/>
            <ac:spMk id="13" creationId="{00000000-0000-0000-0000-000000000000}"/>
          </ac:spMkLst>
        </pc:spChg>
        <pc:spChg chg="mod">
          <ac:chgData name="YTARL" userId="a1faad96-4fff-4b27-bb70-1326f86c5fd1" providerId="ADAL" clId="{9BF76739-4503-46A9-BB10-3853F03BDDD2}" dt="2025-01-16T13:34:05.623" v="68" actId="1076"/>
          <ac:spMkLst>
            <pc:docMk/>
            <pc:sldMk cId="0" sldId="642"/>
            <ac:spMk id="14" creationId="{00000000-0000-0000-0000-000000000000}"/>
          </ac:spMkLst>
        </pc:spChg>
        <pc:spChg chg="mod">
          <ac:chgData name="YTARL" userId="a1faad96-4fff-4b27-bb70-1326f86c5fd1" providerId="ADAL" clId="{9BF76739-4503-46A9-BB10-3853F03BDDD2}" dt="2025-01-16T13:33:58.074" v="66"/>
          <ac:spMkLst>
            <pc:docMk/>
            <pc:sldMk cId="0" sldId="642"/>
            <ac:spMk id="16" creationId="{00000000-0000-0000-0000-000000000000}"/>
          </ac:spMkLst>
        </pc:spChg>
        <pc:grpChg chg="mod">
          <ac:chgData name="YTARL" userId="a1faad96-4fff-4b27-bb70-1326f86c5fd1" providerId="ADAL" clId="{9BF76739-4503-46A9-BB10-3853F03BDDD2}" dt="2025-01-16T13:34:23.651" v="71" actId="1076"/>
          <ac:grpSpMkLst>
            <pc:docMk/>
            <pc:sldMk cId="0" sldId="642"/>
            <ac:grpSpMk id="8" creationId="{00000000-0000-0000-0000-000000000000}"/>
          </ac:grpSpMkLst>
        </pc:grpChg>
      </pc:sldChg>
      <pc:sldChg chg="del mod modShow">
        <pc:chgData name="YTARL" userId="a1faad96-4fff-4b27-bb70-1326f86c5fd1" providerId="ADAL" clId="{9BF76739-4503-46A9-BB10-3853F03BDDD2}" dt="2025-01-16T13:15:38.387" v="5" actId="2696"/>
        <pc:sldMkLst>
          <pc:docMk/>
          <pc:sldMk cId="0" sldId="670"/>
        </pc:sldMkLst>
      </pc:sldChg>
      <pc:sldChg chg="modSp mod">
        <pc:chgData name="YTARL" userId="a1faad96-4fff-4b27-bb70-1326f86c5fd1" providerId="ADAL" clId="{9BF76739-4503-46A9-BB10-3853F03BDDD2}" dt="2024-12-28T14:58:53.381" v="1" actId="20577"/>
        <pc:sldMkLst>
          <pc:docMk/>
          <pc:sldMk cId="0" sldId="707"/>
        </pc:sldMkLst>
        <pc:spChg chg="mod">
          <ac:chgData name="YTARL" userId="a1faad96-4fff-4b27-bb70-1326f86c5fd1" providerId="ADAL" clId="{9BF76739-4503-46A9-BB10-3853F03BDDD2}" dt="2024-12-28T14:58:53.381" v="1" actId="20577"/>
          <ac:spMkLst>
            <pc:docMk/>
            <pc:sldMk cId="0" sldId="707"/>
            <ac:spMk id="8" creationId="{00000000-0000-0000-0000-000000000000}"/>
          </ac:spMkLst>
        </pc:spChg>
      </pc:sldChg>
      <pc:sldChg chg="addSp delSp modSp mod">
        <pc:chgData name="YTARL" userId="a1faad96-4fff-4b27-bb70-1326f86c5fd1" providerId="ADAL" clId="{9BF76739-4503-46A9-BB10-3853F03BDDD2}" dt="2025-01-16T13:17:53.846" v="32" actId="1076"/>
        <pc:sldMkLst>
          <pc:docMk/>
          <pc:sldMk cId="0" sldId="708"/>
        </pc:sldMkLst>
        <pc:picChg chg="add mod">
          <ac:chgData name="YTARL" userId="a1faad96-4fff-4b27-bb70-1326f86c5fd1" providerId="ADAL" clId="{9BF76739-4503-46A9-BB10-3853F03BDDD2}" dt="2025-01-16T13:17:53.846" v="32" actId="1076"/>
          <ac:picMkLst>
            <pc:docMk/>
            <pc:sldMk cId="0" sldId="708"/>
            <ac:picMk id="4" creationId="{234F791D-AE06-999F-E0BC-F305255E055D}"/>
          </ac:picMkLst>
        </pc:picChg>
        <pc:picChg chg="add mod">
          <ac:chgData name="YTARL" userId="a1faad96-4fff-4b27-bb70-1326f86c5fd1" providerId="ADAL" clId="{9BF76739-4503-46A9-BB10-3853F03BDDD2}" dt="2025-01-16T13:17:00.808" v="20" actId="14100"/>
          <ac:picMkLst>
            <pc:docMk/>
            <pc:sldMk cId="0" sldId="708"/>
            <ac:picMk id="6" creationId="{C45C4ED5-3D1E-CF48-50EA-02586978B928}"/>
          </ac:picMkLst>
        </pc:picChg>
        <pc:picChg chg="del">
          <ac:chgData name="YTARL" userId="a1faad96-4fff-4b27-bb70-1326f86c5fd1" providerId="ADAL" clId="{9BF76739-4503-46A9-BB10-3853F03BDDD2}" dt="2025-01-16T13:16:00.819" v="6" actId="478"/>
          <ac:picMkLst>
            <pc:docMk/>
            <pc:sldMk cId="0" sldId="708"/>
            <ac:picMk id="26" creationId="{00000000-0000-0000-0000-000000000000}"/>
          </ac:picMkLst>
        </pc:picChg>
        <pc:picChg chg="mod">
          <ac:chgData name="YTARL" userId="a1faad96-4fff-4b27-bb70-1326f86c5fd1" providerId="ADAL" clId="{9BF76739-4503-46A9-BB10-3853F03BDDD2}" dt="2025-01-16T13:17:07.383" v="29" actId="1076"/>
          <ac:picMkLst>
            <pc:docMk/>
            <pc:sldMk cId="0" sldId="708"/>
            <ac:picMk id="28" creationId="{00000000-0000-0000-0000-000000000000}"/>
          </ac:picMkLst>
        </pc:picChg>
      </pc:sldChg>
      <pc:sldChg chg="addSp delSp modSp mod">
        <pc:chgData name="YTARL" userId="a1faad96-4fff-4b27-bb70-1326f86c5fd1" providerId="ADAL" clId="{9BF76739-4503-46A9-BB10-3853F03BDDD2}" dt="2025-01-16T13:22:17.088" v="62" actId="1076"/>
        <pc:sldMkLst>
          <pc:docMk/>
          <pc:sldMk cId="0" sldId="710"/>
        </pc:sldMkLst>
        <pc:spChg chg="mod">
          <ac:chgData name="YTARL" userId="a1faad96-4fff-4b27-bb70-1326f86c5fd1" providerId="ADAL" clId="{9BF76739-4503-46A9-BB10-3853F03BDDD2}" dt="2025-01-16T13:22:14.309" v="61" actId="1076"/>
          <ac:spMkLst>
            <pc:docMk/>
            <pc:sldMk cId="0" sldId="710"/>
            <ac:spMk id="4" creationId="{00000000-0000-0000-0000-000000000000}"/>
          </ac:spMkLst>
        </pc:spChg>
        <pc:graphicFrameChg chg="add del mod">
          <ac:chgData name="YTARL" userId="a1faad96-4fff-4b27-bb70-1326f86c5fd1" providerId="ADAL" clId="{9BF76739-4503-46A9-BB10-3853F03BDDD2}" dt="2025-01-16T13:20:59.270" v="38"/>
          <ac:graphicFrameMkLst>
            <pc:docMk/>
            <pc:sldMk cId="0" sldId="710"/>
            <ac:graphicFrameMk id="2" creationId="{9059226E-031D-A5A3-B40D-32EBC0158791}"/>
          </ac:graphicFrameMkLst>
        </pc:graphicFrameChg>
        <pc:graphicFrameChg chg="del mod">
          <ac:chgData name="YTARL" userId="a1faad96-4fff-4b27-bb70-1326f86c5fd1" providerId="ADAL" clId="{9BF76739-4503-46A9-BB10-3853F03BDDD2}" dt="2025-01-16T13:21:26.560" v="48" actId="478"/>
          <ac:graphicFrameMkLst>
            <pc:docMk/>
            <pc:sldMk cId="0" sldId="710"/>
            <ac:graphicFrameMk id="3" creationId="{00000000-0000-0000-0000-000000000000}"/>
          </ac:graphicFrameMkLst>
        </pc:graphicFrameChg>
        <pc:graphicFrameChg chg="add mod">
          <ac:chgData name="YTARL" userId="a1faad96-4fff-4b27-bb70-1326f86c5fd1" providerId="ADAL" clId="{9BF76739-4503-46A9-BB10-3853F03BDDD2}" dt="2025-01-16T13:20:56.591" v="36"/>
          <ac:graphicFrameMkLst>
            <pc:docMk/>
            <pc:sldMk cId="0" sldId="710"/>
            <ac:graphicFrameMk id="5" creationId="{DF77AEE4-A7FA-FE37-962D-79EC2B576E9C}"/>
          </ac:graphicFrameMkLst>
        </pc:graphicFrameChg>
        <pc:graphicFrameChg chg="add del mod">
          <ac:chgData name="YTARL" userId="a1faad96-4fff-4b27-bb70-1326f86c5fd1" providerId="ADAL" clId="{9BF76739-4503-46A9-BB10-3853F03BDDD2}" dt="2025-01-16T13:21:06.763" v="44"/>
          <ac:graphicFrameMkLst>
            <pc:docMk/>
            <pc:sldMk cId="0" sldId="710"/>
            <ac:graphicFrameMk id="7" creationId="{967F399D-2771-F79A-E8E6-7278DF5002EB}"/>
          </ac:graphicFrameMkLst>
        </pc:graphicFrameChg>
        <pc:graphicFrameChg chg="add mod">
          <ac:chgData name="YTARL" userId="a1faad96-4fff-4b27-bb70-1326f86c5fd1" providerId="ADAL" clId="{9BF76739-4503-46A9-BB10-3853F03BDDD2}" dt="2025-01-16T13:22:12.447" v="60" actId="1076"/>
          <ac:graphicFrameMkLst>
            <pc:docMk/>
            <pc:sldMk cId="0" sldId="710"/>
            <ac:graphicFrameMk id="8" creationId="{3444B5BC-B9B0-0D22-D587-52F7EBBE318F}"/>
          </ac:graphicFrameMkLst>
        </pc:graphicFrameChg>
        <pc:picChg chg="add mod">
          <ac:chgData name="YTARL" userId="a1faad96-4fff-4b27-bb70-1326f86c5fd1" providerId="ADAL" clId="{9BF76739-4503-46A9-BB10-3853F03BDDD2}" dt="2025-01-16T13:22:17.088" v="62" actId="1076"/>
          <ac:picMkLst>
            <pc:docMk/>
            <pc:sldMk cId="0" sldId="710"/>
            <ac:picMk id="9" creationId="{ADA67441-697A-0F2C-92C3-96A08BA89A83}"/>
          </ac:picMkLst>
        </pc:picChg>
        <pc:picChg chg="del">
          <ac:chgData name="YTARL" userId="a1faad96-4fff-4b27-bb70-1326f86c5fd1" providerId="ADAL" clId="{9BF76739-4503-46A9-BB10-3853F03BDDD2}" dt="2025-01-16T13:22:03.652" v="55" actId="478"/>
          <ac:picMkLst>
            <pc:docMk/>
            <pc:sldMk cId="0" sldId="710"/>
            <ac:picMk id="29" creationId="{00000000-0000-0000-0000-000000000000}"/>
          </ac:picMkLst>
        </pc:picChg>
      </pc:sldChg>
      <pc:sldChg chg="ord">
        <pc:chgData name="YTARL" userId="a1faad96-4fff-4b27-bb70-1326f86c5fd1" providerId="ADAL" clId="{9BF76739-4503-46A9-BB10-3853F03BDDD2}" dt="2025-01-16T13:02:08.829" v="3"/>
        <pc:sldMkLst>
          <pc:docMk/>
          <pc:sldMk cId="2593699013" sldId="7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交通管理和城市规划领域中，对空间时间网络数据进行预测具有极其重要的意义。通过分析和预测未来时间段内的交通流量、乘客流动模式以及潜在的交通事件影响等信息，可以为交通信号控制优化、公共交通调度、基础设施建设与改造提供科学依据，从而有效缓解交通拥堵，提升道路使用效率。此外，预测结果还能指导绿色出行策略制定、城市区域布局优化、应急响应部署及智慧城市建设等多个方面的工作，有力推动城市管理精细化和智能化进程，实现城市的可持续发展和市民生活质量的提升。</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为了进一步提高模型的表现能力，我们还使用了时空嵌入技术。时空嵌入（spatial-temporal embedding）是一种用于处理时空数据的技术，它能够将空间和时间维度的信息映射到低维向量空间中，并在此基础上进行数据分析和建模。时空嵌入可以将时间和空间信息编码成低维向量表示，这样就可以更好地捕捉时间和空间之间的相互关系以及它们对数据的影响。同时，在加入时空嵌入后，模型可以更好地处理不同尺度的时间和空间信息，从而更好地适应真实世界中的时空数据分布。因此，在局部时空图的基础上加上时空嵌入可以使模型更加全面地考虑时间和空间因素，提高模型的预测能力和泛化性能。</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总结</a:t>
            </a:r>
            <a:endParaRPr lang="zh-CN" altLang="en-US"/>
          </a:p>
          <a:p>
            <a:r>
              <a:rPr lang="zh-CN" altLang="en-US">
                <a:sym typeface="+mn-ea"/>
              </a:rPr>
              <a:t>模型创新：</a:t>
            </a:r>
            <a:endParaRPr lang="zh-CN" altLang="en-US"/>
          </a:p>
          <a:p>
            <a:endParaRPr lang="zh-CN" altLang="en-US"/>
          </a:p>
          <a:p>
            <a:r>
              <a:rPr lang="zh-CN" altLang="en-US">
                <a:sym typeface="+mn-ea"/>
              </a:rPr>
              <a:t>引入了空间-时间同步图卷积网络（STSGCN），一种高效处理和预测空间-时间网络数据的模型。</a:t>
            </a:r>
            <a:endParaRPr lang="zh-CN" altLang="en-US"/>
          </a:p>
          <a:p>
            <a:r>
              <a:rPr lang="zh-CN" altLang="en-US">
                <a:sym typeface="+mn-ea"/>
              </a:rPr>
              <a:t>利用局部空间-时间图来捕捉短时间范围内的复杂空间-时间关系。</a:t>
            </a:r>
            <a:endParaRPr lang="zh-CN" altLang="en-US"/>
          </a:p>
          <a:p>
            <a:r>
              <a:rPr lang="zh-CN" altLang="en-US">
                <a:sym typeface="+mn-ea"/>
              </a:rPr>
              <a:t>局部空间-时间图的建立：</a:t>
            </a:r>
            <a:endParaRPr lang="zh-CN" altLang="en-US"/>
          </a:p>
          <a:p>
            <a:endParaRPr lang="zh-CN" altLang="en-US"/>
          </a:p>
          <a:p>
            <a:r>
              <a:rPr lang="zh-CN" altLang="en-US">
                <a:sym typeface="+mn-ea"/>
              </a:rPr>
              <a:t>通过连接空间网络中节点在不同时间步骤的状态，以构建对时间变化敏感的图结构。</a:t>
            </a:r>
            <a:endParaRPr lang="zh-CN" altLang="en-US"/>
          </a:p>
          <a:p>
            <a:r>
              <a:rPr lang="zh-CN" altLang="en-US">
                <a:sym typeface="+mn-ea"/>
              </a:rPr>
              <a:t>这种方法有助于模型理解和预测空间实体随时间的动态变化。</a:t>
            </a:r>
            <a:endParaRPr lang="zh-CN" altLang="en-US"/>
          </a:p>
          <a:p>
            <a:r>
              <a:rPr lang="zh-CN" altLang="en-US">
                <a:sym typeface="+mn-ea"/>
              </a:rPr>
              <a:t>时空嵌入：</a:t>
            </a:r>
            <a:endParaRPr lang="zh-CN" altLang="en-US"/>
          </a:p>
          <a:p>
            <a:endParaRPr lang="zh-CN" altLang="en-US"/>
          </a:p>
          <a:p>
            <a:r>
              <a:rPr lang="zh-CN" altLang="en-US">
                <a:sym typeface="+mn-ea"/>
              </a:rPr>
              <a:t>加入时间和空间嵌入矩阵，增强模型对时间和空间属性的捕捉能力。</a:t>
            </a:r>
            <a:endParaRPr lang="zh-CN" altLang="en-US"/>
          </a:p>
          <a:p>
            <a:r>
              <a:rPr lang="zh-CN" altLang="en-US">
                <a:sym typeface="+mn-ea"/>
              </a:rPr>
              <a:t>这使模型能够更准确地预测和分析空间-时间数据。</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总结</a:t>
            </a:r>
            <a:endParaRPr lang="zh-CN" altLang="en-US"/>
          </a:p>
          <a:p>
            <a:r>
              <a:rPr lang="zh-CN" altLang="en-US">
                <a:sym typeface="+mn-ea"/>
              </a:rPr>
              <a:t>模型创新：</a:t>
            </a:r>
            <a:endParaRPr lang="zh-CN" altLang="en-US"/>
          </a:p>
          <a:p>
            <a:endParaRPr lang="zh-CN" altLang="en-US"/>
          </a:p>
          <a:p>
            <a:r>
              <a:rPr lang="zh-CN" altLang="en-US">
                <a:sym typeface="+mn-ea"/>
              </a:rPr>
              <a:t>引入了空间-时间同步图卷积网络（STSGCN），一种高效处理和预测空间-时间网络数据的模型。</a:t>
            </a:r>
            <a:endParaRPr lang="zh-CN" altLang="en-US"/>
          </a:p>
          <a:p>
            <a:r>
              <a:rPr lang="zh-CN" altLang="en-US">
                <a:sym typeface="+mn-ea"/>
              </a:rPr>
              <a:t>利用局部空间-时间图来捕捉短时间范围内的复杂空间-时间关系。</a:t>
            </a:r>
            <a:endParaRPr lang="zh-CN" altLang="en-US"/>
          </a:p>
          <a:p>
            <a:r>
              <a:rPr lang="zh-CN" altLang="en-US">
                <a:sym typeface="+mn-ea"/>
              </a:rPr>
              <a:t>局部空间-时间图的建立：</a:t>
            </a:r>
            <a:endParaRPr lang="zh-CN" altLang="en-US"/>
          </a:p>
          <a:p>
            <a:endParaRPr lang="zh-CN" altLang="en-US"/>
          </a:p>
          <a:p>
            <a:r>
              <a:rPr lang="zh-CN" altLang="en-US">
                <a:sym typeface="+mn-ea"/>
              </a:rPr>
              <a:t>通过连接空间网络中节点在不同时间步骤的状态，以构建对时间变化敏感的图结构。</a:t>
            </a:r>
            <a:endParaRPr lang="zh-CN" altLang="en-US"/>
          </a:p>
          <a:p>
            <a:r>
              <a:rPr lang="zh-CN" altLang="en-US">
                <a:sym typeface="+mn-ea"/>
              </a:rPr>
              <a:t>这种方法有助于模型理解和预测空间实体随时间的动态变化。</a:t>
            </a:r>
            <a:endParaRPr lang="zh-CN" altLang="en-US"/>
          </a:p>
          <a:p>
            <a:r>
              <a:rPr lang="zh-CN" altLang="en-US">
                <a:sym typeface="+mn-ea"/>
              </a:rPr>
              <a:t>时空嵌入：</a:t>
            </a:r>
            <a:endParaRPr lang="zh-CN" altLang="en-US"/>
          </a:p>
          <a:p>
            <a:endParaRPr lang="zh-CN" altLang="en-US"/>
          </a:p>
          <a:p>
            <a:r>
              <a:rPr lang="zh-CN" altLang="en-US">
                <a:sym typeface="+mn-ea"/>
              </a:rPr>
              <a:t>加入时间和空间嵌入矩阵，增强模型对时间和空间属性的捕捉能力。</a:t>
            </a:r>
            <a:endParaRPr lang="zh-CN" altLang="en-US"/>
          </a:p>
          <a:p>
            <a:r>
              <a:rPr lang="zh-CN" altLang="en-US">
                <a:sym typeface="+mn-ea"/>
              </a:rPr>
              <a:t>这使模型能够更准确地预测和分析空间-时间数据。</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展望</a:t>
            </a:r>
          </a:p>
          <a:p>
            <a:r>
              <a:rPr lang="zh-CN" altLang="en-US"/>
              <a:t>应用扩展：</a:t>
            </a:r>
          </a:p>
          <a:p>
            <a:endParaRPr lang="zh-CN" altLang="en-US"/>
          </a:p>
          <a:p>
            <a:r>
              <a:rPr lang="zh-CN" altLang="en-US"/>
              <a:t>STSGCN可以应用于多种空间-时间数据分析领域，如交通流量预测、环境监测、社交网络分析等。</a:t>
            </a:r>
          </a:p>
          <a:p>
            <a:r>
              <a:rPr lang="zh-CN" altLang="en-US"/>
              <a:t>扩展到其他领域，比如城市规划、灾害响应等，可能需要对模型进行调整以适应不同类型的空间-时间数据。</a:t>
            </a:r>
          </a:p>
          <a:p>
            <a:r>
              <a:rPr lang="zh-CN" altLang="en-US"/>
              <a:t>技术进步：</a:t>
            </a:r>
          </a:p>
          <a:p>
            <a:endParaRPr lang="zh-CN" altLang="en-US"/>
          </a:p>
          <a:p>
            <a:r>
              <a:rPr lang="zh-CN" altLang="en-US"/>
              <a:t>模型可以进一步优化，以处理更大规模的数据集和更复杂的空间-时间关系。</a:t>
            </a:r>
          </a:p>
          <a:p>
            <a:r>
              <a:rPr lang="zh-CN" altLang="en-US"/>
              <a:t>探索结合其他深度学习技术，如循环神经网络（RNN）或长短期记忆网络（LSTM），以提高预测精度。</a:t>
            </a:r>
          </a:p>
          <a:p>
            <a:r>
              <a:rPr lang="zh-CN" altLang="en-US"/>
              <a:t>挑战与机遇：</a:t>
            </a:r>
          </a:p>
          <a:p>
            <a:endParaRPr lang="zh-CN" altLang="en-US"/>
          </a:p>
          <a:p>
            <a:r>
              <a:rPr lang="zh-CN" altLang="en-US"/>
              <a:t>处理大规模实时数据的能力是未来发展的关键。</a:t>
            </a:r>
          </a:p>
          <a:p>
            <a:r>
              <a:rPr lang="zh-CN" altLang="en-US"/>
              <a:t>与现实世界数据的集成和应用，特别是在动态和不断变化的环境中，将是一个挑战。</a:t>
            </a:r>
          </a:p>
          <a:p>
            <a:r>
              <a:rPr lang="zh-CN" altLang="en-US"/>
              <a:t>随着技术的进步，这种模型有潜力为智能城市、自动驾驶和其他先进技术提供更精确的数据分析和预测。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5F369-F66D-9EA0-2F4C-A0C07AB945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CC39AC-8314-BD00-2308-5C08D9FBB99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E0F3245-73F0-9266-8955-C4071EA32DD9}"/>
              </a:ext>
            </a:extLst>
          </p:cNvPr>
          <p:cNvSpPr>
            <a:spLocks noGrp="1"/>
          </p:cNvSpPr>
          <p:nvPr>
            <p:ph type="body" idx="3"/>
          </p:nvPr>
        </p:nvSpPr>
        <p:spPr/>
        <p:txBody>
          <a:bodyPr/>
          <a:lstStyle/>
          <a:p>
            <a:r>
              <a:rPr lang="zh-CN" altLang="en-US"/>
              <a:t>在交通流量预测等任务中，交通网络中的节点之间存在着复杂的时空依赖关系，即某个节点的状态不仅受到其相邻节点的影响，还受到时间因素的影响。因此，在处理这些数据时，需要考虑空间和时间两个维度的因素，并且对于不同时间段的数据，它们之间的关联性也可能会有所不同。 图3-1展示的是一个空间-时间网络中红色节点的影响。具体来说，图中的每个节点代表一个传感器，节点之间的连接表示它们之间存在相互作用。通过观察红色节点与其周围节点的关系，可以了解到该节点对整个网络的影响程度以及它与其他节点之间的关联性。蓝色箭头表示网络中的边，并且也指示了在空间维度上的影响。棕色箭头表示红色节点对自身的下一时间步长的影响。绿色箭头表示跨越时间和空间维度，在下一个时间步长中，红色节点与其邻居之间的影响。t1和t2表示两个连续的时间步长。</a:t>
            </a:r>
          </a:p>
        </p:txBody>
      </p:sp>
    </p:spTree>
    <p:extLst>
      <p:ext uri="{BB962C8B-B14F-4D97-AF65-F5344CB8AC3E}">
        <p14:creationId xmlns:p14="http://schemas.microsoft.com/office/powerpoint/2010/main" val="3802729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交通流量预测等任务中，交通网络中的节点之间存在着复杂的时空依赖关系，即某个节点的状态不仅受到其相邻节点的影响，还受到时间因素的影响。因此，在处理这些数据时，需要考虑空间和时间两个维度的因素，并且对于不同时间段的数据，它们之间的关联性也可能会有所不同。 图3-1展示的是一个空间-时间网络中红色节点的影响。具体来说，图中的每个节点代表一个传感器，节点之间的连接表示它们之间存在相互作用。通过观察红色节点与其周围节点的关系，可以了解到该节点对整个网络的影响程度以及它与其他节点之间的关联性。蓝色箭头表示网络中的边，并且也指示了在空间维度上的影响。棕色箭头表示红色节点对自身的下一时间步长的影响。绿色箭头表示跨越时间和空间维度，在下一个时间步长中，红色节点与其邻居之间的影响。t1和t2表示两个连续的时间步长。</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B91D0-2F21-B94B-F9E4-FAE568BCB0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EA0783-32F7-CE21-C5AD-77E9E0CBFB3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77152CF-9B48-E2B1-609B-B02EA8E7AAB9}"/>
              </a:ext>
            </a:extLst>
          </p:cNvPr>
          <p:cNvSpPr>
            <a:spLocks noGrp="1"/>
          </p:cNvSpPr>
          <p:nvPr>
            <p:ph type="body" idx="3"/>
          </p:nvPr>
        </p:nvSpPr>
        <p:spPr/>
        <p:txBody>
          <a:bodyPr/>
          <a:lstStyle/>
          <a:p>
            <a:r>
              <a:rPr lang="zh-CN" altLang="en-US"/>
              <a:t>在交通流量预测等任务中，交通网络中的节点之间存在着复杂的时空依赖关系，即某个节点的状态不仅受到其相邻节点的影响，还受到时间因素的影响。因此，在处理这些数据时，需要考虑空间和时间两个维度的因素，并且对于不同时间段的数据，它们之间的关联性也可能会有所不同。 图3-1展示的是一个空间-时间网络中红色节点的影响。具体来说，图中的每个节点代表一个传感器，节点之间的连接表示它们之间存在相互作用。通过观察红色节点与其周围节点的关系，可以了解到该节点对整个网络的影响程度以及它与其他节点之间的关联性。蓝色箭头表示网络中的边，并且也指示了在空间维度上的影响。棕色箭头表示红色节点对自身的下一时间步长的影响。绿色箭头表示跨越时间和空间维度，在下一个时间步长中，红色节点与其邻居之间的影响。t1和t2表示两个连续的时间步长。</a:t>
            </a:r>
          </a:p>
        </p:txBody>
      </p:sp>
    </p:spTree>
    <p:extLst>
      <p:ext uri="{BB962C8B-B14F-4D97-AF65-F5344CB8AC3E}">
        <p14:creationId xmlns:p14="http://schemas.microsoft.com/office/powerpoint/2010/main" val="130921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ABD63-15F7-8DB9-ECD2-656A4CB9A9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0A4FD4-CB12-D418-1254-7DCA9ABE784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8849441-A779-6294-C1BD-F60B140613F9}"/>
              </a:ext>
            </a:extLst>
          </p:cNvPr>
          <p:cNvSpPr>
            <a:spLocks noGrp="1"/>
          </p:cNvSpPr>
          <p:nvPr>
            <p:ph type="body" idx="3"/>
          </p:nvPr>
        </p:nvSpPr>
        <p:spPr/>
        <p:txBody>
          <a:bodyPr/>
          <a:lstStyle/>
          <a:p>
            <a:r>
              <a:rPr lang="zh-CN" altLang="en-US"/>
              <a:t>在交通流量预测等任务中，交通网络中的节点之间存在着复杂的时空依赖关系，即某个节点的状态不仅受到其相邻节点的影响，还受到时间因素的影响。因此，在处理这些数据时，需要考虑空间和时间两个维度的因素，并且对于不同时间段的数据，它们之间的关联性也可能会有所不同。 图3-1展示的是一个空间-时间网络中红色节点的影响。具体来说，图中的每个节点代表一个传感器，节点之间的连接表示它们之间存在相互作用。通过观察红色节点与其周围节点的关系，可以了解到该节点对整个网络的影响程度以及它与其他节点之间的关联性。蓝色箭头表示网络中的边，并且也指示了在空间维度上的影响。棕色箭头表示红色节点对自身的下一时间步长的影响。绿色箭头表示跨越时间和空间维度，在下一个时间步长中，红色节点与其邻居之间的影响。t1和t2表示两个连续的时间步长。</a:t>
            </a:r>
          </a:p>
        </p:txBody>
      </p:sp>
    </p:spTree>
    <p:extLst>
      <p:ext uri="{BB962C8B-B14F-4D97-AF65-F5344CB8AC3E}">
        <p14:creationId xmlns:p14="http://schemas.microsoft.com/office/powerpoint/2010/main" val="412341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AA6A6-13BE-A145-5969-D0B721D725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71A8FA-91D6-2459-FD05-52315EF2410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5D92989-1A15-69E1-B701-F4C61C66525C}"/>
              </a:ext>
            </a:extLst>
          </p:cNvPr>
          <p:cNvSpPr>
            <a:spLocks noGrp="1"/>
          </p:cNvSpPr>
          <p:nvPr>
            <p:ph type="body" idx="3"/>
          </p:nvPr>
        </p:nvSpPr>
        <p:spPr/>
        <p:txBody>
          <a:bodyPr/>
          <a:lstStyle/>
          <a:p>
            <a:r>
              <a:rPr lang="zh-CN" altLang="en-US"/>
              <a:t>在交通流量预测等任务中，交通网络中的节点之间存在着复杂的时空依赖关系，即某个节点的状态不仅受到其相邻节点的影响，还受到时间因素的影响。因此，在处理这些数据时，需要考虑空间和时间两个维度的因素，并且对于不同时间段的数据，它们之间的关联性也可能会有所不同。 图3-1展示的是一个空间-时间网络中红色节点的影响。具体来说，图中的每个节点代表一个传感器，节点之间的连接表示它们之间存在相互作用。通过观察红色节点与其周围节点的关系，可以了解到该节点对整个网络的影响程度以及它与其他节点之间的关联性。蓝色箭头表示网络中的边，并且也指示了在空间维度上的影响。棕色箭头表示红色节点对自身的下一时间步长的影响。绿色箭头表示跨越时间和空间维度，在下一个时间步长中，红色节点与其邻居之间的影响。t1和t2表示两个连续的时间步长。</a:t>
            </a:r>
          </a:p>
        </p:txBody>
      </p:sp>
    </p:spTree>
    <p:extLst>
      <p:ext uri="{BB962C8B-B14F-4D97-AF65-F5344CB8AC3E}">
        <p14:creationId xmlns:p14="http://schemas.microsoft.com/office/powerpoint/2010/main" val="110589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为了进一步提高模型的表现能力，我们还使用了时空嵌入技术。时空嵌入（spatial-temporal embedding）是一种用于处理时空数据的技术，它能够将空间和时间维度的信息映射到低维向量空间中，并在此基础上进行数据分析和建模。时空嵌入可以将时间和空间信息编码成低维向量表示，这样就可以更好地捕捉时间和空间之间的相互关系以及它们对数据的影响。同时，在加入时空嵌入后，模型可以更好地处理不同尺度的时间和空间信息，从而更好地适应真实世界中的时空数据分布。因此，在局部时空图的基础上加上时空嵌入可以使模型更加全面地考虑时间和空间因素，提高模型的预测能力和泛化性能。</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为了进一步提高模型的表现能力，我们还使用了时空嵌入技术。时空嵌入（spatial-temporal embedding）是一种用于处理时空数据的技术，它能够将空间和时间维度的信息映射到低维向量空间中，并在此基础上进行数据分析和建模。时空嵌入可以将时间和空间信息编码成低维向量表示，这样就可以更好地捕捉时间和空间之间的相互关系以及它们对数据的影响。同时，在加入时空嵌入后，模型可以更好地处理不同尺度的时间和空间信息，从而更好地适应真实世界中的时空数据分布。因此，在局部时空图的基础上加上时空嵌入可以使模型更加全面地考虑时间和空间因素，提高模型的预测能力和泛化性能。</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为了进一步提高模型的表现能力，我们还使用了时空嵌入技术。时空嵌入（spatial-temporal embedding）是一种用于处理时空数据的技术，它能够将空间和时间维度的信息映射到低维向量空间中，并在此基础上进行数据分析和建模。时空嵌入可以将时间和空间信息编码成低维向量表示，这样就可以更好地捕捉时间和空间之间的相互关系以及它们对数据的影响。同时，在加入时空嵌入后，模型可以更好地处理不同尺度的时间和空间信息，从而更好地适应真实世界中的时空数据分布。因此，在局部时空图的基础上加上时空嵌入可以使模型更加全面地考虑时间和空间因素，提高模型的预测能力和泛化性能。</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6" name="图片 5" descr="雪地上&#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16" name="文本占位符 15"/>
          <p:cNvSpPr>
            <a:spLocks noGrp="1"/>
          </p:cNvSpPr>
          <p:nvPr>
            <p:ph type="body" sz="quarter" idx="10" hasCustomPrompt="1"/>
          </p:nvPr>
        </p:nvSpPr>
        <p:spPr>
          <a:xfrm>
            <a:off x="5669601" y="2226868"/>
            <a:ext cx="811119" cy="747897"/>
          </a:xfrm>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wrap="none" lIns="0" tIns="0" rIns="0" bIns="0">
            <a:spAutoFit/>
          </a:bodyPr>
          <a:lstStyle>
            <a:lvl1pPr marL="0" indent="0" algn="ctr">
              <a:buNone/>
              <a:defRPr lang="zh-CN" altLang="en-US" sz="5400" b="0" smtClean="0">
                <a:solidFill>
                  <a:schemeClr val="accent2"/>
                </a:solidFill>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914400" lvl="0" indent="-1143000" algn="l" defTabSz="914400" rtl="0" eaLnBrk="1" fontAlgn="base" latinLnBrk="0" hangingPunct="1">
              <a:lnSpc>
                <a:spcPct val="90000"/>
              </a:lnSpc>
              <a:spcBef>
                <a:spcPts val="1000"/>
              </a:spcBef>
            </a:pPr>
            <a:r>
              <a:rPr lang="en-US" altLang="zh-CN" dirty="0"/>
              <a:t>01</a:t>
            </a:r>
            <a:endParaRPr lang="zh-CN" altLang="en-US" dirty="0"/>
          </a:p>
        </p:txBody>
      </p:sp>
      <p:sp>
        <p:nvSpPr>
          <p:cNvPr id="18" name="文本占位符 13"/>
          <p:cNvSpPr>
            <a:spLocks noGrp="1"/>
          </p:cNvSpPr>
          <p:nvPr>
            <p:ph type="body" sz="quarter" idx="12" hasCustomPrompt="1"/>
          </p:nvPr>
        </p:nvSpPr>
        <p:spPr>
          <a:xfrm>
            <a:off x="2608162" y="3233952"/>
            <a:ext cx="6975676" cy="738664"/>
          </a:xfrm>
          <a:prstGeom prst="rect">
            <a:avLst/>
          </a:prstGeom>
          <a:noFill/>
        </p:spPr>
        <p:txBody>
          <a:bodyPr wrap="square" lIns="0" tIns="0" rIns="0" bIns="0" rtlCol="0">
            <a:spAutoFit/>
          </a:bodyPr>
          <a:lstStyle>
            <a:lvl1pPr marL="0" marR="0" indent="0" algn="ctr" rtl="0">
              <a:lnSpc>
                <a:spcPct val="100000"/>
              </a:lnSpc>
              <a:spcBef>
                <a:spcPts val="0"/>
              </a:spcBef>
              <a:spcAft>
                <a:spcPts val="0"/>
              </a:spcAft>
              <a:buNone/>
              <a:defRPr lang="zh-CN" altLang="en-US" sz="4800" b="0" spc="600" smtClean="0">
                <a:solidFill>
                  <a:schemeClr val="accent1"/>
                </a:solidFill>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zh-CN" altLang="en-US" dirty="0"/>
              <a:t>输入您的标题</a:t>
            </a:r>
          </a:p>
        </p:txBody>
      </p:sp>
      <p:sp>
        <p:nvSpPr>
          <p:cNvPr id="4" name="文本占位符 3"/>
          <p:cNvSpPr>
            <a:spLocks noGrp="1"/>
          </p:cNvSpPr>
          <p:nvPr>
            <p:ph type="body" sz="quarter" idx="14" hasCustomPrompt="1"/>
          </p:nvPr>
        </p:nvSpPr>
        <p:spPr>
          <a:xfrm>
            <a:off x="5199063" y="2930543"/>
            <a:ext cx="1790700" cy="263525"/>
          </a:xfrm>
          <a:prstGeom prst="rect">
            <a:avLst/>
          </a:prstGeom>
        </p:spPr>
        <p:txBody>
          <a:bodyPr lIns="0" tIns="0" rIns="0" bIns="0"/>
          <a:lstStyle>
            <a:lvl1pPr marL="0" indent="0" algn="ctr">
              <a:buNone/>
              <a:defRPr sz="1400" spc="3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ltLang="zh-CN"/>
              <a:t>Part one</a:t>
            </a: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pic>
        <p:nvPicPr>
          <p:cNvPr id="3" name="图片 2" descr="雪地上&#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7" y="0"/>
            <a:ext cx="12192014" cy="6858000"/>
          </a:xfrm>
          <a:prstGeom prst="rect">
            <a:avLst/>
          </a:prstGeom>
        </p:spPr>
      </p:pic>
      <p:sp>
        <p:nvSpPr>
          <p:cNvPr id="4" name="标题 1"/>
          <p:cNvSpPr>
            <a:spLocks noGrp="1"/>
          </p:cNvSpPr>
          <p:nvPr userDrawn="1">
            <p:ph type="title"/>
          </p:nvPr>
        </p:nvSpPr>
        <p:spPr>
          <a:xfrm>
            <a:off x="609600" y="286252"/>
            <a:ext cx="5486399" cy="44196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0" kern="1200" spc="200" baseline="0">
                <a:solidFill>
                  <a:schemeClr val="tx1"/>
                </a:solidFill>
                <a:latin typeface="+mj-lt"/>
                <a:ea typeface="+mj-ea"/>
                <a:cs typeface="+mj-cs"/>
              </a:defRPr>
            </a:lvl1pPr>
          </a:lstStyle>
          <a:p>
            <a:r>
              <a:rPr lang="zh-CN" altLang="en-US"/>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tags" Target="../tags/tag65.xml"/><Relationship Id="rId21" Type="http://schemas.openxmlformats.org/officeDocument/2006/relationships/tags" Target="../tags/tag60.xml"/><Relationship Id="rId42" Type="http://schemas.openxmlformats.org/officeDocument/2006/relationships/tags" Target="../tags/tag81.xml"/><Relationship Id="rId47" Type="http://schemas.openxmlformats.org/officeDocument/2006/relationships/tags" Target="../tags/tag86.xml"/><Relationship Id="rId63" Type="http://schemas.openxmlformats.org/officeDocument/2006/relationships/notesSlide" Target="../notesSlides/notesSlide4.xml"/><Relationship Id="rId68" Type="http://schemas.openxmlformats.org/officeDocument/2006/relationships/tags" Target="../tags/tag910.xml"/><Relationship Id="rId16" Type="http://schemas.openxmlformats.org/officeDocument/2006/relationships/tags" Target="../tags/tag55.xml"/><Relationship Id="rId11" Type="http://schemas.openxmlformats.org/officeDocument/2006/relationships/tags" Target="../tags/tag50.xml"/><Relationship Id="rId24" Type="http://schemas.openxmlformats.org/officeDocument/2006/relationships/tags" Target="../tags/tag63.xml"/><Relationship Id="rId32" Type="http://schemas.openxmlformats.org/officeDocument/2006/relationships/tags" Target="../tags/tag71.xml"/><Relationship Id="rId37" Type="http://schemas.openxmlformats.org/officeDocument/2006/relationships/tags" Target="../tags/tag76.xml"/><Relationship Id="rId40" Type="http://schemas.openxmlformats.org/officeDocument/2006/relationships/tags" Target="../tags/tag79.xml"/><Relationship Id="rId45" Type="http://schemas.openxmlformats.org/officeDocument/2006/relationships/tags" Target="../tags/tag84.xml"/><Relationship Id="rId53" Type="http://schemas.openxmlformats.org/officeDocument/2006/relationships/tags" Target="../tags/tag92.xml"/><Relationship Id="rId58" Type="http://schemas.openxmlformats.org/officeDocument/2006/relationships/tags" Target="../tags/tag97.xml"/><Relationship Id="rId66" Type="http://schemas.openxmlformats.org/officeDocument/2006/relationships/tags" Target="../tags/tag890.xml"/><Relationship Id="rId74" Type="http://schemas.openxmlformats.org/officeDocument/2006/relationships/tags" Target="../tags/tag970.xml"/><Relationship Id="rId79" Type="http://schemas.openxmlformats.org/officeDocument/2006/relationships/image" Target="../media/image15.png"/><Relationship Id="rId5" Type="http://schemas.openxmlformats.org/officeDocument/2006/relationships/tags" Target="../tags/tag44.xml"/><Relationship Id="rId61" Type="http://schemas.openxmlformats.org/officeDocument/2006/relationships/tags" Target="../tags/tag100.xml"/><Relationship Id="rId19" Type="http://schemas.openxmlformats.org/officeDocument/2006/relationships/tags" Target="../tags/tag58.xml"/><Relationship Id="rId14" Type="http://schemas.openxmlformats.org/officeDocument/2006/relationships/tags" Target="../tags/tag53.xml"/><Relationship Id="rId22" Type="http://schemas.openxmlformats.org/officeDocument/2006/relationships/tags" Target="../tags/tag61.xml"/><Relationship Id="rId27" Type="http://schemas.openxmlformats.org/officeDocument/2006/relationships/tags" Target="../tags/tag66.xml"/><Relationship Id="rId30" Type="http://schemas.openxmlformats.org/officeDocument/2006/relationships/tags" Target="../tags/tag69.xml"/><Relationship Id="rId35" Type="http://schemas.openxmlformats.org/officeDocument/2006/relationships/tags" Target="../tags/tag74.xml"/><Relationship Id="rId43" Type="http://schemas.openxmlformats.org/officeDocument/2006/relationships/tags" Target="../tags/tag82.xml"/><Relationship Id="rId48" Type="http://schemas.openxmlformats.org/officeDocument/2006/relationships/tags" Target="../tags/tag87.xml"/><Relationship Id="rId56" Type="http://schemas.openxmlformats.org/officeDocument/2006/relationships/tags" Target="../tags/tag95.xml"/><Relationship Id="rId64" Type="http://schemas.openxmlformats.org/officeDocument/2006/relationships/tags" Target="../tags/tag870.xml"/><Relationship Id="rId69" Type="http://schemas.openxmlformats.org/officeDocument/2006/relationships/image" Target="../media/image9.png"/><Relationship Id="rId77" Type="http://schemas.openxmlformats.org/officeDocument/2006/relationships/image" Target="../media/image13.png"/><Relationship Id="rId8" Type="http://schemas.openxmlformats.org/officeDocument/2006/relationships/tags" Target="../tags/tag47.xml"/><Relationship Id="rId51" Type="http://schemas.openxmlformats.org/officeDocument/2006/relationships/tags" Target="../tags/tag90.xml"/><Relationship Id="rId72" Type="http://schemas.openxmlformats.org/officeDocument/2006/relationships/tags" Target="../tags/tag950.xml"/><Relationship Id="rId3" Type="http://schemas.openxmlformats.org/officeDocument/2006/relationships/tags" Target="../tags/tag42.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tags" Target="../tags/tag64.xml"/><Relationship Id="rId33" Type="http://schemas.openxmlformats.org/officeDocument/2006/relationships/tags" Target="../tags/tag72.xml"/><Relationship Id="rId38" Type="http://schemas.openxmlformats.org/officeDocument/2006/relationships/tags" Target="../tags/tag77.xml"/><Relationship Id="rId46" Type="http://schemas.openxmlformats.org/officeDocument/2006/relationships/tags" Target="../tags/tag85.xml"/><Relationship Id="rId59" Type="http://schemas.openxmlformats.org/officeDocument/2006/relationships/tags" Target="../tags/tag98.xml"/><Relationship Id="rId67" Type="http://schemas.openxmlformats.org/officeDocument/2006/relationships/image" Target="../media/image8.png"/><Relationship Id="rId20" Type="http://schemas.openxmlformats.org/officeDocument/2006/relationships/tags" Target="../tags/tag59.xml"/><Relationship Id="rId41" Type="http://schemas.openxmlformats.org/officeDocument/2006/relationships/tags" Target="../tags/tag80.xml"/><Relationship Id="rId54" Type="http://schemas.openxmlformats.org/officeDocument/2006/relationships/tags" Target="../tags/tag93.xml"/><Relationship Id="rId62" Type="http://schemas.openxmlformats.org/officeDocument/2006/relationships/slideLayout" Target="../slideLayouts/slideLayout4.xml"/><Relationship Id="rId70" Type="http://schemas.openxmlformats.org/officeDocument/2006/relationships/tags" Target="../tags/tag930.xml"/><Relationship Id="rId75" Type="http://schemas.openxmlformats.org/officeDocument/2006/relationships/image" Target="../media/image12.png"/><Relationship Id="rId1" Type="http://schemas.openxmlformats.org/officeDocument/2006/relationships/tags" Target="../tags/tag40.xml"/><Relationship Id="rId6" Type="http://schemas.openxmlformats.org/officeDocument/2006/relationships/tags" Target="../tags/tag45.xml"/><Relationship Id="rId15" Type="http://schemas.openxmlformats.org/officeDocument/2006/relationships/tags" Target="../tags/tag54.xml"/><Relationship Id="rId23" Type="http://schemas.openxmlformats.org/officeDocument/2006/relationships/tags" Target="../tags/tag62.xml"/><Relationship Id="rId28" Type="http://schemas.openxmlformats.org/officeDocument/2006/relationships/tags" Target="../tags/tag67.xml"/><Relationship Id="rId36" Type="http://schemas.openxmlformats.org/officeDocument/2006/relationships/tags" Target="../tags/tag75.xml"/><Relationship Id="rId49" Type="http://schemas.openxmlformats.org/officeDocument/2006/relationships/tags" Target="../tags/tag88.xml"/><Relationship Id="rId57" Type="http://schemas.openxmlformats.org/officeDocument/2006/relationships/tags" Target="../tags/tag96.xml"/><Relationship Id="rId10" Type="http://schemas.openxmlformats.org/officeDocument/2006/relationships/tags" Target="../tags/tag49.xml"/><Relationship Id="rId31" Type="http://schemas.openxmlformats.org/officeDocument/2006/relationships/tags" Target="../tags/tag70.xml"/><Relationship Id="rId44" Type="http://schemas.openxmlformats.org/officeDocument/2006/relationships/tags" Target="../tags/tag83.xml"/><Relationship Id="rId52" Type="http://schemas.openxmlformats.org/officeDocument/2006/relationships/tags" Target="../tags/tag91.xml"/><Relationship Id="rId60" Type="http://schemas.openxmlformats.org/officeDocument/2006/relationships/tags" Target="../tags/tag99.xml"/><Relationship Id="rId65" Type="http://schemas.openxmlformats.org/officeDocument/2006/relationships/image" Target="../media/image7.png"/><Relationship Id="rId73" Type="http://schemas.openxmlformats.org/officeDocument/2006/relationships/image" Target="../media/image11.png"/><Relationship Id="rId78" Type="http://schemas.openxmlformats.org/officeDocument/2006/relationships/image" Target="../media/image14.png"/><Relationship Id="rId4" Type="http://schemas.openxmlformats.org/officeDocument/2006/relationships/tags" Target="../tags/tag43.xml"/><Relationship Id="rId9" Type="http://schemas.openxmlformats.org/officeDocument/2006/relationships/tags" Target="../tags/tag48.xml"/><Relationship Id="rId13" Type="http://schemas.openxmlformats.org/officeDocument/2006/relationships/tags" Target="../tags/tag52.xml"/><Relationship Id="rId18" Type="http://schemas.openxmlformats.org/officeDocument/2006/relationships/tags" Target="../tags/tag57.xml"/><Relationship Id="rId39" Type="http://schemas.openxmlformats.org/officeDocument/2006/relationships/tags" Target="../tags/tag78.xml"/><Relationship Id="rId34" Type="http://schemas.openxmlformats.org/officeDocument/2006/relationships/tags" Target="../tags/tag73.xml"/><Relationship Id="rId50" Type="http://schemas.openxmlformats.org/officeDocument/2006/relationships/tags" Target="../tags/tag89.xml"/><Relationship Id="rId55" Type="http://schemas.openxmlformats.org/officeDocument/2006/relationships/tags" Target="../tags/tag94.xml"/><Relationship Id="rId76" Type="http://schemas.openxmlformats.org/officeDocument/2006/relationships/tags" Target="../tags/tag990.xml"/><Relationship Id="rId7" Type="http://schemas.openxmlformats.org/officeDocument/2006/relationships/tags" Target="../tags/tag46.xml"/><Relationship Id="rId71" Type="http://schemas.openxmlformats.org/officeDocument/2006/relationships/image" Target="../media/image10.png"/><Relationship Id="rId2" Type="http://schemas.openxmlformats.org/officeDocument/2006/relationships/tags" Target="../tags/tag41.xml"/><Relationship Id="rId29" Type="http://schemas.openxmlformats.org/officeDocument/2006/relationships/tags" Target="../tags/tag68.xml"/></Relationships>
</file>

<file path=ppt/slides/_rels/slide11.xml.rels><?xml version="1.0" encoding="UTF-8" standalone="yes"?>
<Relationships xmlns="http://schemas.openxmlformats.org/package/2006/relationships"><Relationship Id="rId26" Type="http://schemas.openxmlformats.org/officeDocument/2006/relationships/tags" Target="../tags/tag126.xml"/><Relationship Id="rId21" Type="http://schemas.openxmlformats.org/officeDocument/2006/relationships/tags" Target="../tags/tag121.xml"/><Relationship Id="rId42" Type="http://schemas.openxmlformats.org/officeDocument/2006/relationships/tags" Target="../tags/tag142.xml"/><Relationship Id="rId47" Type="http://schemas.openxmlformats.org/officeDocument/2006/relationships/tags" Target="../tags/tag147.xml"/><Relationship Id="rId63" Type="http://schemas.openxmlformats.org/officeDocument/2006/relationships/tags" Target="../tags/tag163.xml"/><Relationship Id="rId68" Type="http://schemas.openxmlformats.org/officeDocument/2006/relationships/tags" Target="../tags/tag168.xml"/><Relationship Id="rId84" Type="http://schemas.openxmlformats.org/officeDocument/2006/relationships/tags" Target="../tags/tag184.xml"/><Relationship Id="rId89" Type="http://schemas.openxmlformats.org/officeDocument/2006/relationships/tags" Target="../tags/tag189.xml"/><Relationship Id="rId112" Type="http://schemas.openxmlformats.org/officeDocument/2006/relationships/image" Target="../media/image23.png"/><Relationship Id="rId16" Type="http://schemas.openxmlformats.org/officeDocument/2006/relationships/tags" Target="../tags/tag116.xml"/><Relationship Id="rId107" Type="http://schemas.openxmlformats.org/officeDocument/2006/relationships/image" Target="../media/image20.png"/><Relationship Id="rId11" Type="http://schemas.openxmlformats.org/officeDocument/2006/relationships/tags" Target="../tags/tag111.xml"/><Relationship Id="rId32" Type="http://schemas.openxmlformats.org/officeDocument/2006/relationships/tags" Target="../tags/tag132.xml"/><Relationship Id="rId37" Type="http://schemas.openxmlformats.org/officeDocument/2006/relationships/tags" Target="../tags/tag137.xml"/><Relationship Id="rId53" Type="http://schemas.openxmlformats.org/officeDocument/2006/relationships/tags" Target="../tags/tag153.xml"/><Relationship Id="rId58" Type="http://schemas.openxmlformats.org/officeDocument/2006/relationships/tags" Target="../tags/tag158.xml"/><Relationship Id="rId74" Type="http://schemas.openxmlformats.org/officeDocument/2006/relationships/tags" Target="../tags/tag174.xml"/><Relationship Id="rId79" Type="http://schemas.openxmlformats.org/officeDocument/2006/relationships/tags" Target="../tags/tag179.xml"/><Relationship Id="rId102" Type="http://schemas.openxmlformats.org/officeDocument/2006/relationships/slideLayout" Target="../slideLayouts/slideLayout4.xml"/><Relationship Id="rId5" Type="http://schemas.openxmlformats.org/officeDocument/2006/relationships/tags" Target="../tags/tag105.xml"/><Relationship Id="rId90" Type="http://schemas.openxmlformats.org/officeDocument/2006/relationships/tags" Target="../tags/tag190.xml"/><Relationship Id="rId95" Type="http://schemas.openxmlformats.org/officeDocument/2006/relationships/tags" Target="../tags/tag195.xml"/><Relationship Id="rId22" Type="http://schemas.openxmlformats.org/officeDocument/2006/relationships/tags" Target="../tags/tag122.xml"/><Relationship Id="rId27" Type="http://schemas.openxmlformats.org/officeDocument/2006/relationships/tags" Target="../tags/tag127.xml"/><Relationship Id="rId43" Type="http://schemas.openxmlformats.org/officeDocument/2006/relationships/tags" Target="../tags/tag143.xml"/><Relationship Id="rId48" Type="http://schemas.openxmlformats.org/officeDocument/2006/relationships/tags" Target="../tags/tag148.xml"/><Relationship Id="rId64" Type="http://schemas.openxmlformats.org/officeDocument/2006/relationships/tags" Target="../tags/tag164.xml"/><Relationship Id="rId69" Type="http://schemas.openxmlformats.org/officeDocument/2006/relationships/tags" Target="../tags/tag169.xml"/><Relationship Id="rId113" Type="http://schemas.openxmlformats.org/officeDocument/2006/relationships/image" Target="../media/image24.png"/><Relationship Id="rId80" Type="http://schemas.openxmlformats.org/officeDocument/2006/relationships/tags" Target="../tags/tag180.xml"/><Relationship Id="rId85" Type="http://schemas.openxmlformats.org/officeDocument/2006/relationships/tags" Target="../tags/tag185.xml"/><Relationship Id="rId12" Type="http://schemas.openxmlformats.org/officeDocument/2006/relationships/tags" Target="../tags/tag112.xml"/><Relationship Id="rId17" Type="http://schemas.openxmlformats.org/officeDocument/2006/relationships/tags" Target="../tags/tag117.xml"/><Relationship Id="rId33" Type="http://schemas.openxmlformats.org/officeDocument/2006/relationships/tags" Target="../tags/tag133.xml"/><Relationship Id="rId38" Type="http://schemas.openxmlformats.org/officeDocument/2006/relationships/tags" Target="../tags/tag138.xml"/><Relationship Id="rId59" Type="http://schemas.openxmlformats.org/officeDocument/2006/relationships/tags" Target="../tags/tag159.xml"/><Relationship Id="rId103" Type="http://schemas.openxmlformats.org/officeDocument/2006/relationships/notesSlide" Target="../notesSlides/notesSlide5.xml"/><Relationship Id="rId108" Type="http://schemas.openxmlformats.org/officeDocument/2006/relationships/tags" Target="../tags/tag1450.xml"/><Relationship Id="rId54" Type="http://schemas.openxmlformats.org/officeDocument/2006/relationships/tags" Target="../tags/tag154.xml"/><Relationship Id="rId70" Type="http://schemas.openxmlformats.org/officeDocument/2006/relationships/tags" Target="../tags/tag170.xml"/><Relationship Id="rId75" Type="http://schemas.openxmlformats.org/officeDocument/2006/relationships/tags" Target="../tags/tag175.xml"/><Relationship Id="rId91" Type="http://schemas.openxmlformats.org/officeDocument/2006/relationships/tags" Target="../tags/tag191.xml"/><Relationship Id="rId96" Type="http://schemas.openxmlformats.org/officeDocument/2006/relationships/tags" Target="../tags/tag196.xml"/><Relationship Id="rId1" Type="http://schemas.openxmlformats.org/officeDocument/2006/relationships/tags" Target="../tags/tag101.xml"/><Relationship Id="rId6" Type="http://schemas.openxmlformats.org/officeDocument/2006/relationships/tags" Target="../tags/tag106.xml"/><Relationship Id="rId15" Type="http://schemas.openxmlformats.org/officeDocument/2006/relationships/tags" Target="../tags/tag115.xml"/><Relationship Id="rId23" Type="http://schemas.openxmlformats.org/officeDocument/2006/relationships/tags" Target="../tags/tag123.xml"/><Relationship Id="rId28" Type="http://schemas.openxmlformats.org/officeDocument/2006/relationships/tags" Target="../tags/tag128.xml"/><Relationship Id="rId36" Type="http://schemas.openxmlformats.org/officeDocument/2006/relationships/tags" Target="../tags/tag136.xml"/><Relationship Id="rId49" Type="http://schemas.openxmlformats.org/officeDocument/2006/relationships/tags" Target="../tags/tag149.xml"/><Relationship Id="rId57" Type="http://schemas.openxmlformats.org/officeDocument/2006/relationships/tags" Target="../tags/tag157.xml"/><Relationship Id="rId106" Type="http://schemas.openxmlformats.org/officeDocument/2006/relationships/tags" Target="../tags/tag1410.xml"/><Relationship Id="rId10" Type="http://schemas.openxmlformats.org/officeDocument/2006/relationships/tags" Target="../tags/tag110.xml"/><Relationship Id="rId31" Type="http://schemas.openxmlformats.org/officeDocument/2006/relationships/tags" Target="../tags/tag131.xml"/><Relationship Id="rId44" Type="http://schemas.openxmlformats.org/officeDocument/2006/relationships/tags" Target="../tags/tag144.xml"/><Relationship Id="rId52" Type="http://schemas.openxmlformats.org/officeDocument/2006/relationships/tags" Target="../tags/tag152.xml"/><Relationship Id="rId60" Type="http://schemas.openxmlformats.org/officeDocument/2006/relationships/tags" Target="../tags/tag160.xml"/><Relationship Id="rId65" Type="http://schemas.openxmlformats.org/officeDocument/2006/relationships/tags" Target="../tags/tag165.xml"/><Relationship Id="rId73" Type="http://schemas.openxmlformats.org/officeDocument/2006/relationships/tags" Target="../tags/tag173.xml"/><Relationship Id="rId78" Type="http://schemas.openxmlformats.org/officeDocument/2006/relationships/tags" Target="../tags/tag178.xml"/><Relationship Id="rId81" Type="http://schemas.openxmlformats.org/officeDocument/2006/relationships/tags" Target="../tags/tag181.xml"/><Relationship Id="rId86" Type="http://schemas.openxmlformats.org/officeDocument/2006/relationships/tags" Target="../tags/tag186.xml"/><Relationship Id="rId94" Type="http://schemas.openxmlformats.org/officeDocument/2006/relationships/tags" Target="../tags/tag194.xml"/><Relationship Id="rId99" Type="http://schemas.openxmlformats.org/officeDocument/2006/relationships/tags" Target="../tags/tag199.xml"/><Relationship Id="rId101" Type="http://schemas.openxmlformats.org/officeDocument/2006/relationships/tags" Target="../tags/tag201.xml"/><Relationship Id="rId4" Type="http://schemas.openxmlformats.org/officeDocument/2006/relationships/tags" Target="../tags/tag104.xml"/><Relationship Id="rId9" Type="http://schemas.openxmlformats.org/officeDocument/2006/relationships/tags" Target="../tags/tag109.xml"/><Relationship Id="rId13" Type="http://schemas.openxmlformats.org/officeDocument/2006/relationships/tags" Target="../tags/tag113.xml"/><Relationship Id="rId18" Type="http://schemas.openxmlformats.org/officeDocument/2006/relationships/tags" Target="../tags/tag118.xml"/><Relationship Id="rId39" Type="http://schemas.openxmlformats.org/officeDocument/2006/relationships/tags" Target="../tags/tag139.xml"/><Relationship Id="rId109" Type="http://schemas.openxmlformats.org/officeDocument/2006/relationships/image" Target="../media/image21.png"/><Relationship Id="rId34" Type="http://schemas.openxmlformats.org/officeDocument/2006/relationships/tags" Target="../tags/tag134.xml"/><Relationship Id="rId50" Type="http://schemas.openxmlformats.org/officeDocument/2006/relationships/tags" Target="../tags/tag150.xml"/><Relationship Id="rId55" Type="http://schemas.openxmlformats.org/officeDocument/2006/relationships/tags" Target="../tags/tag155.xml"/><Relationship Id="rId76" Type="http://schemas.openxmlformats.org/officeDocument/2006/relationships/tags" Target="../tags/tag176.xml"/><Relationship Id="rId97" Type="http://schemas.openxmlformats.org/officeDocument/2006/relationships/tags" Target="../tags/tag197.xml"/><Relationship Id="rId104" Type="http://schemas.openxmlformats.org/officeDocument/2006/relationships/tags" Target="../tags/tag1090.xml"/><Relationship Id="rId7" Type="http://schemas.openxmlformats.org/officeDocument/2006/relationships/tags" Target="../tags/tag107.xml"/><Relationship Id="rId71" Type="http://schemas.openxmlformats.org/officeDocument/2006/relationships/tags" Target="../tags/tag171.xml"/><Relationship Id="rId92" Type="http://schemas.openxmlformats.org/officeDocument/2006/relationships/tags" Target="../tags/tag192.xml"/><Relationship Id="rId2" Type="http://schemas.openxmlformats.org/officeDocument/2006/relationships/tags" Target="../tags/tag102.xml"/><Relationship Id="rId29" Type="http://schemas.openxmlformats.org/officeDocument/2006/relationships/tags" Target="../tags/tag129.xml"/><Relationship Id="rId24" Type="http://schemas.openxmlformats.org/officeDocument/2006/relationships/tags" Target="../tags/tag124.xml"/><Relationship Id="rId40" Type="http://schemas.openxmlformats.org/officeDocument/2006/relationships/tags" Target="../tags/tag140.xml"/><Relationship Id="rId45" Type="http://schemas.openxmlformats.org/officeDocument/2006/relationships/tags" Target="../tags/tag145.xml"/><Relationship Id="rId66" Type="http://schemas.openxmlformats.org/officeDocument/2006/relationships/tags" Target="../tags/tag166.xml"/><Relationship Id="rId87" Type="http://schemas.openxmlformats.org/officeDocument/2006/relationships/tags" Target="../tags/tag187.xml"/><Relationship Id="rId110" Type="http://schemas.openxmlformats.org/officeDocument/2006/relationships/tags" Target="../tags/tag1510.xml"/><Relationship Id="rId61" Type="http://schemas.openxmlformats.org/officeDocument/2006/relationships/tags" Target="../tags/tag161.xml"/><Relationship Id="rId82" Type="http://schemas.openxmlformats.org/officeDocument/2006/relationships/tags" Target="../tags/tag182.xml"/><Relationship Id="rId19" Type="http://schemas.openxmlformats.org/officeDocument/2006/relationships/tags" Target="../tags/tag119.xml"/><Relationship Id="rId14" Type="http://schemas.openxmlformats.org/officeDocument/2006/relationships/tags" Target="../tags/tag114.xml"/><Relationship Id="rId30" Type="http://schemas.openxmlformats.org/officeDocument/2006/relationships/tags" Target="../tags/tag130.xml"/><Relationship Id="rId35" Type="http://schemas.openxmlformats.org/officeDocument/2006/relationships/tags" Target="../tags/tag135.xml"/><Relationship Id="rId56" Type="http://schemas.openxmlformats.org/officeDocument/2006/relationships/tags" Target="../tags/tag156.xml"/><Relationship Id="rId77" Type="http://schemas.openxmlformats.org/officeDocument/2006/relationships/tags" Target="../tags/tag177.xml"/><Relationship Id="rId100" Type="http://schemas.openxmlformats.org/officeDocument/2006/relationships/tags" Target="../tags/tag200.xml"/><Relationship Id="rId105" Type="http://schemas.openxmlformats.org/officeDocument/2006/relationships/image" Target="../media/image19.png"/><Relationship Id="rId8" Type="http://schemas.openxmlformats.org/officeDocument/2006/relationships/tags" Target="../tags/tag108.xml"/><Relationship Id="rId51" Type="http://schemas.openxmlformats.org/officeDocument/2006/relationships/tags" Target="../tags/tag151.xml"/><Relationship Id="rId72" Type="http://schemas.openxmlformats.org/officeDocument/2006/relationships/tags" Target="../tags/tag172.xml"/><Relationship Id="rId93" Type="http://schemas.openxmlformats.org/officeDocument/2006/relationships/tags" Target="../tags/tag193.xml"/><Relationship Id="rId98" Type="http://schemas.openxmlformats.org/officeDocument/2006/relationships/tags" Target="../tags/tag198.xml"/><Relationship Id="rId3" Type="http://schemas.openxmlformats.org/officeDocument/2006/relationships/tags" Target="../tags/tag103.xml"/><Relationship Id="rId25" Type="http://schemas.openxmlformats.org/officeDocument/2006/relationships/tags" Target="../tags/tag125.xml"/><Relationship Id="rId46" Type="http://schemas.openxmlformats.org/officeDocument/2006/relationships/tags" Target="../tags/tag146.xml"/><Relationship Id="rId67" Type="http://schemas.openxmlformats.org/officeDocument/2006/relationships/tags" Target="../tags/tag167.xml"/><Relationship Id="rId20" Type="http://schemas.openxmlformats.org/officeDocument/2006/relationships/tags" Target="../tags/tag120.xml"/><Relationship Id="rId41" Type="http://schemas.openxmlformats.org/officeDocument/2006/relationships/tags" Target="../tags/tag141.xml"/><Relationship Id="rId62" Type="http://schemas.openxmlformats.org/officeDocument/2006/relationships/tags" Target="../tags/tag162.xml"/><Relationship Id="rId83" Type="http://schemas.openxmlformats.org/officeDocument/2006/relationships/tags" Target="../tags/tag183.xml"/><Relationship Id="rId88" Type="http://schemas.openxmlformats.org/officeDocument/2006/relationships/tags" Target="../tags/tag188.xml"/><Relationship Id="rId111"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04.xml"/><Relationship Id="rId7" Type="http://schemas.openxmlformats.org/officeDocument/2006/relationships/notesSlide" Target="../notesSlides/notesSlide6.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slideLayout" Target="../slideLayouts/slideLayout4.xml"/><Relationship Id="rId5" Type="http://schemas.openxmlformats.org/officeDocument/2006/relationships/tags" Target="../tags/tag206.xml"/><Relationship Id="rId10" Type="http://schemas.openxmlformats.org/officeDocument/2006/relationships/image" Target="../media/image27.png"/><Relationship Id="rId4" Type="http://schemas.openxmlformats.org/officeDocument/2006/relationships/tags" Target="../tags/tag205.xm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2.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tags" Target="../tags/tag213.xml"/><Relationship Id="rId7" Type="http://schemas.openxmlformats.org/officeDocument/2006/relationships/notesSlide" Target="../notesSlides/notesSlide9.xml"/><Relationship Id="rId12" Type="http://schemas.openxmlformats.org/officeDocument/2006/relationships/image" Target="../media/image37.png"/><Relationship Id="rId2" Type="http://schemas.openxmlformats.org/officeDocument/2006/relationships/tags" Target="../tags/tag212.xml"/><Relationship Id="rId16" Type="http://schemas.openxmlformats.org/officeDocument/2006/relationships/image" Target="../media/image41.png"/><Relationship Id="rId1" Type="http://schemas.openxmlformats.org/officeDocument/2006/relationships/tags" Target="../tags/tag211.xml"/><Relationship Id="rId6" Type="http://schemas.openxmlformats.org/officeDocument/2006/relationships/slideLayout" Target="../slideLayouts/slideLayout4.xml"/><Relationship Id="rId11" Type="http://schemas.openxmlformats.org/officeDocument/2006/relationships/image" Target="../media/image36.svg"/><Relationship Id="rId5" Type="http://schemas.openxmlformats.org/officeDocument/2006/relationships/tags" Target="../tags/tag215.xml"/><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tags" Target="../tags/tag214.xml"/><Relationship Id="rId9" Type="http://schemas.openxmlformats.org/officeDocument/2006/relationships/image" Target="../media/image34.sv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16.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package" Target="../embeddings/Microsoft_Word_Document.docx"/></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17.xml"/><Relationship Id="rId5" Type="http://schemas.openxmlformats.org/officeDocument/2006/relationships/image" Target="../media/image45.jpeg"/><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7.xml"/><Relationship Id="rId7" Type="http://schemas.openxmlformats.org/officeDocument/2006/relationships/image" Target="../media/image1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tags" Target="../tags/tag8.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notesSlide" Target="../notesSlides/notesSlide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slideLayout" Target="../slideLayouts/slideLayout4.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8"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游戏机&#10;&#10;描述已自动生成"/>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grpSp>
        <p:nvGrpSpPr>
          <p:cNvPr id="7" name="组合 6"/>
          <p:cNvGrpSpPr/>
          <p:nvPr/>
        </p:nvGrpSpPr>
        <p:grpSpPr>
          <a:xfrm>
            <a:off x="2584382" y="1667209"/>
            <a:ext cx="7021970" cy="2592927"/>
            <a:chOff x="2584382" y="1938783"/>
            <a:chExt cx="7021970" cy="2592927"/>
          </a:xfrm>
        </p:grpSpPr>
        <p:sp>
          <p:nvSpPr>
            <p:cNvPr id="81" name="矩形 80"/>
            <p:cNvSpPr/>
            <p:nvPr/>
          </p:nvSpPr>
          <p:spPr>
            <a:xfrm>
              <a:off x="2584382" y="2869915"/>
              <a:ext cx="7021970" cy="1661795"/>
            </a:xfrm>
            <a:prstGeom prst="rect">
              <a:avLst/>
            </a:prstGeom>
          </p:spPr>
          <p:txBody>
            <a:bodyPr wrap="square" lIns="0" tIns="0" rIns="0" bIns="0">
              <a:spAutoFit/>
            </a:bodyPr>
            <a:lstStyle/>
            <a:p>
              <a:pPr algn="ctr" fontAlgn="base"/>
              <a:r>
                <a:rPr lang="zh-CN" altLang="en-US" sz="5400" i="0" spc="600" dirty="0">
                  <a:solidFill>
                    <a:schemeClr val="accent1"/>
                  </a:solidFill>
                  <a:effectLst/>
                  <a:latin typeface="+mj-ea"/>
                  <a:ea typeface="+mj-ea"/>
                </a:rPr>
                <a:t>基于时空同步图卷积神经网络的交通预测</a:t>
              </a:r>
            </a:p>
          </p:txBody>
        </p:sp>
        <p:sp>
          <p:nvSpPr>
            <p:cNvPr id="6" name="文本框 5"/>
            <p:cNvSpPr txBox="1"/>
            <p:nvPr/>
          </p:nvSpPr>
          <p:spPr>
            <a:xfrm>
              <a:off x="2585017" y="1938783"/>
              <a:ext cx="7021195" cy="645160"/>
            </a:xfrm>
            <a:prstGeom prst="rect">
              <a:avLst/>
            </a:prstGeom>
            <a:noFill/>
          </p:spPr>
          <p:txBody>
            <a:bodyPr wrap="square" rtlCol="0" anchor="t">
              <a:spAutoFit/>
            </a:bodyPr>
            <a:lstStyle/>
            <a:p>
              <a:pPr algn="ctr"/>
              <a:r>
                <a:rPr lang="en-US" altLang="zh-CN" dirty="0">
                  <a:solidFill>
                    <a:schemeClr val="accent2"/>
                  </a:solidFill>
                  <a:latin typeface="+mn-ea"/>
                  <a:sym typeface="+mn-ea"/>
                </a:rPr>
                <a:t>Spatial-Temporal Synchronous Graph Convolutional Networks:</a:t>
              </a:r>
            </a:p>
            <a:p>
              <a:pPr algn="ctr"/>
              <a:r>
                <a:rPr lang="en-US" altLang="zh-CN" dirty="0">
                  <a:solidFill>
                    <a:schemeClr val="accent2"/>
                  </a:solidFill>
                  <a:latin typeface="+mn-ea"/>
                  <a:sym typeface="+mn-ea"/>
                </a:rPr>
                <a:t>A New Framework for Spatial-Temporal Network Data Forecasting</a:t>
              </a:r>
            </a:p>
          </p:txBody>
        </p:sp>
      </p:grpSp>
      <p:sp>
        <p:nvSpPr>
          <p:cNvPr id="13" name="textcount"/>
          <p:cNvSpPr txBox="1"/>
          <p:nvPr/>
        </p:nvSpPr>
        <p:spPr>
          <a:xfrm>
            <a:off x="3622675" y="4483594"/>
            <a:ext cx="4998720" cy="610616"/>
          </a:xfrm>
          <a:prstGeom prst="rect">
            <a:avLst/>
          </a:prstGeom>
        </p:spPr>
        <p:txBody>
          <a:bodyPr wrap="square" lIns="0" tIns="0" rIns="0" bIns="0">
            <a:spAutoFit/>
          </a:bodyPr>
          <a:lstStyle>
            <a:defPPr>
              <a:defRPr lang="zh-CN"/>
            </a:defPPr>
            <a:lvl1pPr algn="dist" fontAlgn="base">
              <a:defRPr sz="1600" b="0" i="0">
                <a:solidFill>
                  <a:schemeClr val="accent5">
                    <a:lumMod val="50000"/>
                  </a:schemeClr>
                </a:solidFill>
                <a:effectLst/>
                <a:latin typeface="+mn-ea"/>
              </a:defRPr>
            </a:lvl1pPr>
          </a:lstStyle>
          <a:p>
            <a:pPr algn="ctr">
              <a:lnSpc>
                <a:spcPct val="130000"/>
              </a:lnSpc>
            </a:pPr>
            <a:r>
              <a:rPr lang="zh-CN" altLang="en-US" spc="300" dirty="0">
                <a:solidFill>
                  <a:schemeClr val="tx1">
                    <a:lumMod val="85000"/>
                    <a:lumOff val="15000"/>
                  </a:schemeClr>
                </a:solidFill>
              </a:rPr>
              <a:t>组长：何佳莹 </a:t>
            </a:r>
            <a:endParaRPr lang="en-US" altLang="zh-CN" spc="300" dirty="0">
              <a:solidFill>
                <a:schemeClr val="tx1">
                  <a:lumMod val="85000"/>
                  <a:lumOff val="15000"/>
                </a:schemeClr>
              </a:solidFill>
            </a:endParaRPr>
          </a:p>
          <a:p>
            <a:pPr algn="ctr">
              <a:lnSpc>
                <a:spcPct val="130000"/>
              </a:lnSpc>
            </a:pPr>
            <a:r>
              <a:rPr lang="zh-CN" altLang="en-US" spc="300" dirty="0">
                <a:solidFill>
                  <a:schemeClr val="tx1">
                    <a:lumMod val="85000"/>
                    <a:lumOff val="15000"/>
                  </a:schemeClr>
                </a:solidFill>
              </a:rPr>
              <a:t>组员：王佳妮 范济挺</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99694-05A6-3516-BC0B-FB313A312437}"/>
            </a:ext>
          </a:extLst>
        </p:cNvPr>
        <p:cNvGrpSpPr/>
        <p:nvPr/>
      </p:nvGrpSpPr>
      <p:grpSpPr>
        <a:xfrm>
          <a:off x="0" y="0"/>
          <a:ext cx="0" cy="0"/>
          <a:chOff x="0" y="0"/>
          <a:chExt cx="0" cy="0"/>
        </a:xfrm>
      </p:grpSpPr>
      <p:sp>
        <p:nvSpPr>
          <p:cNvPr id="5" name="标题 3">
            <a:extLst>
              <a:ext uri="{FF2B5EF4-FFF2-40B4-BE49-F238E27FC236}">
                <a16:creationId xmlns:a16="http://schemas.microsoft.com/office/drawing/2014/main" id="{230E54DC-98DC-5411-6810-83025FF64DCD}"/>
              </a:ext>
            </a:extLst>
          </p:cNvPr>
          <p:cNvSpPr>
            <a:spLocks noGrp="1"/>
          </p:cNvSpPr>
          <p:nvPr>
            <p:custDataLst>
              <p:tags r:id="rId1"/>
            </p:custDataLst>
          </p:nvPr>
        </p:nvSpPr>
        <p:spPr>
          <a:xfrm>
            <a:off x="609600" y="286252"/>
            <a:ext cx="5486399" cy="44196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0" kern="1200" spc="200" baseline="0">
                <a:solidFill>
                  <a:schemeClr val="tx1"/>
                </a:solidFill>
                <a:latin typeface="+mj-lt"/>
                <a:ea typeface="+mj-ea"/>
                <a:cs typeface="+mj-cs"/>
              </a:defRPr>
            </a:lvl1pPr>
          </a:lstStyle>
          <a:p>
            <a:r>
              <a:rPr lang="en-US" altLang="zh-CN" dirty="0">
                <a:latin typeface="+mj-ea"/>
              </a:rPr>
              <a:t>02.</a:t>
            </a:r>
            <a:r>
              <a:rPr lang="zh-CN" altLang="en-US" dirty="0">
                <a:latin typeface="+mj-ea"/>
                <a:sym typeface="+mn-ea"/>
              </a:rPr>
              <a:t>实验原理</a:t>
            </a:r>
            <a:r>
              <a:rPr lang="en-US" altLang="zh-CN" dirty="0">
                <a:latin typeface="+mj-ea"/>
                <a:sym typeface="+mn-ea"/>
              </a:rPr>
              <a:t>——</a:t>
            </a:r>
            <a:r>
              <a:rPr lang="zh-CN" altLang="en-US" dirty="0">
                <a:latin typeface="+mj-ea"/>
                <a:sym typeface="+mn-ea"/>
              </a:rPr>
              <a:t>局部时空图</a:t>
            </a:r>
            <a:endParaRPr lang="zh-CN" altLang="en-US" dirty="0">
              <a:latin typeface="+mj-ea"/>
            </a:endParaRPr>
          </a:p>
        </p:txBody>
      </p:sp>
      <p:grpSp>
        <p:nvGrpSpPr>
          <p:cNvPr id="6" name="组合 5">
            <a:extLst>
              <a:ext uri="{FF2B5EF4-FFF2-40B4-BE49-F238E27FC236}">
                <a16:creationId xmlns:a16="http://schemas.microsoft.com/office/drawing/2014/main" id="{EDCB84FA-7E01-C6A9-E3BE-59F8F3B95E96}"/>
              </a:ext>
            </a:extLst>
          </p:cNvPr>
          <p:cNvGrpSpPr/>
          <p:nvPr/>
        </p:nvGrpSpPr>
        <p:grpSpPr>
          <a:xfrm>
            <a:off x="5046816" y="728345"/>
            <a:ext cx="6365240" cy="2440190"/>
            <a:chOff x="274" y="3273"/>
            <a:chExt cx="13503" cy="4696"/>
          </a:xfrm>
        </p:grpSpPr>
        <p:sp>
          <p:nvSpPr>
            <p:cNvPr id="7" name="平行四边形 6">
              <a:extLst>
                <a:ext uri="{FF2B5EF4-FFF2-40B4-BE49-F238E27FC236}">
                  <a16:creationId xmlns:a16="http://schemas.microsoft.com/office/drawing/2014/main" id="{0C646781-5E69-A166-DE04-CB858BD54379}"/>
                </a:ext>
              </a:extLst>
            </p:cNvPr>
            <p:cNvSpPr/>
            <p:nvPr>
              <p:custDataLst>
                <p:tags r:id="rId26"/>
              </p:custDataLst>
            </p:nvPr>
          </p:nvSpPr>
          <p:spPr>
            <a:xfrm rot="5400000">
              <a:off x="9086" y="3403"/>
              <a:ext cx="4193" cy="4046"/>
            </a:xfrm>
            <a:prstGeom prst="parallelogram">
              <a:avLst>
                <a:gd name="adj" fmla="val 37125"/>
              </a:avLst>
            </a:prstGeom>
            <a:gradFill>
              <a:gsLst>
                <a:gs pos="100000">
                  <a:srgbClr val="FDECB4"/>
                </a:gs>
                <a:gs pos="5000">
                  <a:sysClr val="window" lastClr="FFFFFF">
                    <a:alpha val="50000"/>
                  </a:sysClr>
                </a:gs>
                <a:gs pos="100000">
                  <a:srgbClr val="F2BA02">
                    <a:lumMod val="85000"/>
                  </a:srgbClr>
                </a:gs>
              </a:gsLst>
              <a:lin ang="3600000" scaled="1"/>
            </a:gradFill>
            <a:ln w="19050" cap="flat" cmpd="sng" algn="ctr">
              <a:solidFill>
                <a:srgbClr val="4874CB">
                  <a:lumMod val="50000"/>
                </a:srgbClr>
              </a:solidFill>
              <a:prstDash val="solid"/>
              <a:miter lim="800000"/>
            </a:ln>
            <a:effectLst/>
          </p:spPr>
          <p:txBody>
            <a:bodyPr rtlCol="0" anchor="ctr"/>
            <a:lstStyle/>
            <a:p>
              <a:pPr algn="ctr"/>
              <a:endParaRPr lang="zh-CN" altLang="en-US">
                <a:solidFill>
                  <a:sysClr val="windowText" lastClr="000000"/>
                </a:solidFill>
                <a:latin typeface="Arial" panose="020B0604020202020204" pitchFamily="34" charset="0"/>
                <a:ea typeface="微软雅黑" panose="020B0503020204020204" charset="-122"/>
              </a:endParaRPr>
            </a:p>
          </p:txBody>
        </p:sp>
        <p:cxnSp>
          <p:nvCxnSpPr>
            <p:cNvPr id="8" name="直接箭头连接符 7">
              <a:extLst>
                <a:ext uri="{FF2B5EF4-FFF2-40B4-BE49-F238E27FC236}">
                  <a16:creationId xmlns:a16="http://schemas.microsoft.com/office/drawing/2014/main" id="{DFA7E86D-4F1E-E658-4192-302A806980C0}"/>
                </a:ext>
              </a:extLst>
            </p:cNvPr>
            <p:cNvCxnSpPr/>
            <p:nvPr>
              <p:custDataLst>
                <p:tags r:id="rId27"/>
              </p:custDataLst>
            </p:nvPr>
          </p:nvCxnSpPr>
          <p:spPr>
            <a:xfrm>
              <a:off x="7912" y="6513"/>
              <a:ext cx="4231" cy="9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9" name="直接箭头连接符 8">
              <a:extLst>
                <a:ext uri="{FF2B5EF4-FFF2-40B4-BE49-F238E27FC236}">
                  <a16:creationId xmlns:a16="http://schemas.microsoft.com/office/drawing/2014/main" id="{BCCE116D-D2E8-6BDC-F692-6C28FE87B085}"/>
                </a:ext>
              </a:extLst>
            </p:cNvPr>
            <p:cNvCxnSpPr/>
            <p:nvPr>
              <p:custDataLst>
                <p:tags r:id="rId28"/>
              </p:custDataLst>
            </p:nvPr>
          </p:nvCxnSpPr>
          <p:spPr>
            <a:xfrm>
              <a:off x="5744" y="5663"/>
              <a:ext cx="4183" cy="7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10" name="直接箭头连接符 9">
              <a:extLst>
                <a:ext uri="{FF2B5EF4-FFF2-40B4-BE49-F238E27FC236}">
                  <a16:creationId xmlns:a16="http://schemas.microsoft.com/office/drawing/2014/main" id="{A5FAE030-871A-67C4-E595-7A7F3D602386}"/>
                </a:ext>
              </a:extLst>
            </p:cNvPr>
            <p:cNvCxnSpPr/>
            <p:nvPr>
              <p:custDataLst>
                <p:tags r:id="rId29"/>
              </p:custDataLst>
            </p:nvPr>
          </p:nvCxnSpPr>
          <p:spPr>
            <a:xfrm>
              <a:off x="7912" y="5009"/>
              <a:ext cx="4183" cy="7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11" name="直接箭头连接符 10">
              <a:extLst>
                <a:ext uri="{FF2B5EF4-FFF2-40B4-BE49-F238E27FC236}">
                  <a16:creationId xmlns:a16="http://schemas.microsoft.com/office/drawing/2014/main" id="{E85C14B9-E899-E4BD-0B64-DC909A9547A8}"/>
                </a:ext>
              </a:extLst>
            </p:cNvPr>
            <p:cNvCxnSpPr/>
            <p:nvPr>
              <p:custDataLst>
                <p:tags r:id="rId30"/>
              </p:custDataLst>
            </p:nvPr>
          </p:nvCxnSpPr>
          <p:spPr>
            <a:xfrm>
              <a:off x="5817" y="4355"/>
              <a:ext cx="4183" cy="76"/>
            </a:xfrm>
            <a:prstGeom prst="straightConnector1">
              <a:avLst/>
            </a:prstGeom>
            <a:noFill/>
            <a:ln w="28575" cap="flat" cmpd="sng" algn="ctr">
              <a:solidFill>
                <a:srgbClr val="E54C5E">
                  <a:lumMod val="50000"/>
                </a:srgbClr>
              </a:solidFill>
              <a:prstDash val="solid"/>
              <a:miter lim="800000"/>
              <a:tailEnd type="none" w="lg" len="lg"/>
            </a:ln>
            <a:effectLst/>
          </p:spPr>
        </p:cxnSp>
        <p:sp>
          <p:nvSpPr>
            <p:cNvPr id="12" name="平行四边形 11">
              <a:extLst>
                <a:ext uri="{FF2B5EF4-FFF2-40B4-BE49-F238E27FC236}">
                  <a16:creationId xmlns:a16="http://schemas.microsoft.com/office/drawing/2014/main" id="{19C14842-23F3-AC23-66FF-609C31EFB06B}"/>
                </a:ext>
              </a:extLst>
            </p:cNvPr>
            <p:cNvSpPr/>
            <p:nvPr>
              <p:custDataLst>
                <p:tags r:id="rId31"/>
              </p:custDataLst>
            </p:nvPr>
          </p:nvSpPr>
          <p:spPr>
            <a:xfrm rot="5400000">
              <a:off x="4605" y="3346"/>
              <a:ext cx="4193" cy="4046"/>
            </a:xfrm>
            <a:prstGeom prst="parallelogram">
              <a:avLst>
                <a:gd name="adj" fmla="val 37125"/>
              </a:avLst>
            </a:prstGeom>
            <a:gradFill>
              <a:gsLst>
                <a:gs pos="100000">
                  <a:srgbClr val="FDECB4"/>
                </a:gs>
                <a:gs pos="5000">
                  <a:sysClr val="window" lastClr="FFFFFF">
                    <a:alpha val="50000"/>
                  </a:sysClr>
                </a:gs>
                <a:gs pos="100000">
                  <a:srgbClr val="F2BA02">
                    <a:lumMod val="85000"/>
                  </a:srgbClr>
                </a:gs>
              </a:gsLst>
              <a:lin ang="3600000" scaled="1"/>
            </a:gradFill>
            <a:ln w="19050" cap="flat" cmpd="sng" algn="ctr">
              <a:solidFill>
                <a:srgbClr val="4874CB">
                  <a:lumMod val="50000"/>
                </a:srgbClr>
              </a:solidFill>
              <a:prstDash val="solid"/>
              <a:miter lim="800000"/>
            </a:ln>
            <a:effectLst/>
          </p:spPr>
          <p:txBody>
            <a:bodyPr rtlCol="0" anchor="ctr"/>
            <a:lstStyle/>
            <a:p>
              <a:pPr algn="ctr"/>
              <a:endParaRPr lang="zh-CN" altLang="en-US">
                <a:solidFill>
                  <a:sysClr val="windowText" lastClr="000000"/>
                </a:solidFill>
                <a:latin typeface="Arial" panose="020B0604020202020204" pitchFamily="34" charset="0"/>
                <a:ea typeface="微软雅黑" panose="020B0503020204020204" charset="-122"/>
              </a:endParaRPr>
            </a:p>
          </p:txBody>
        </p:sp>
        <p:sp>
          <p:nvSpPr>
            <p:cNvPr id="13" name="文本框 12">
              <a:extLst>
                <a:ext uri="{FF2B5EF4-FFF2-40B4-BE49-F238E27FC236}">
                  <a16:creationId xmlns:a16="http://schemas.microsoft.com/office/drawing/2014/main" id="{AD05A9AE-C6D3-723A-7D7D-9A0F2DD3B513}"/>
                </a:ext>
              </a:extLst>
            </p:cNvPr>
            <p:cNvSpPr txBox="1"/>
            <p:nvPr>
              <p:custDataLst>
                <p:tags r:id="rId32"/>
              </p:custDataLst>
            </p:nvPr>
          </p:nvSpPr>
          <p:spPr>
            <a:xfrm>
              <a:off x="4761" y="3459"/>
              <a:ext cx="618" cy="709"/>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a:t>
              </a:r>
              <a:r>
                <a:rPr lang="en-US" altLang="zh-CN" baseline="-25000">
                  <a:latin typeface="Times New Roman" panose="02020603050405020304" charset="0"/>
                  <a:cs typeface="Times New Roman" panose="02020603050405020304" charset="0"/>
                </a:rPr>
                <a:t>2</a:t>
              </a:r>
            </a:p>
          </p:txBody>
        </p:sp>
        <p:cxnSp>
          <p:nvCxnSpPr>
            <p:cNvPr id="14" name="直接箭头连接符 13">
              <a:extLst>
                <a:ext uri="{FF2B5EF4-FFF2-40B4-BE49-F238E27FC236}">
                  <a16:creationId xmlns:a16="http://schemas.microsoft.com/office/drawing/2014/main" id="{8F58513C-939C-86F9-C12D-6B1A19BFAEFB}"/>
                </a:ext>
              </a:extLst>
            </p:cNvPr>
            <p:cNvCxnSpPr/>
            <p:nvPr>
              <p:custDataLst>
                <p:tags r:id="rId33"/>
              </p:custDataLst>
            </p:nvPr>
          </p:nvCxnSpPr>
          <p:spPr>
            <a:xfrm>
              <a:off x="3431" y="4952"/>
              <a:ext cx="4183" cy="76"/>
            </a:xfrm>
            <a:prstGeom prst="straightConnector1">
              <a:avLst/>
            </a:prstGeom>
            <a:noFill/>
            <a:ln w="28575" cap="flat" cmpd="sng" algn="ctr">
              <a:solidFill>
                <a:srgbClr val="E54C5E">
                  <a:lumMod val="50000"/>
                </a:srgbClr>
              </a:solidFill>
              <a:prstDash val="solid"/>
              <a:miter lim="800000"/>
              <a:tailEnd type="none" w="lg" len="lg"/>
            </a:ln>
            <a:effectLst/>
          </p:spPr>
        </p:cxnSp>
        <p:grpSp>
          <p:nvGrpSpPr>
            <p:cNvPr id="15" name="组合 14">
              <a:extLst>
                <a:ext uri="{FF2B5EF4-FFF2-40B4-BE49-F238E27FC236}">
                  <a16:creationId xmlns:a16="http://schemas.microsoft.com/office/drawing/2014/main" id="{07FF439E-60F6-83D8-2992-16D3416C7DD3}"/>
                </a:ext>
              </a:extLst>
            </p:cNvPr>
            <p:cNvGrpSpPr/>
            <p:nvPr/>
          </p:nvGrpSpPr>
          <p:grpSpPr>
            <a:xfrm>
              <a:off x="5446" y="4240"/>
              <a:ext cx="2492" cy="2359"/>
              <a:chOff x="5694" y="4651"/>
              <a:chExt cx="2492" cy="2359"/>
            </a:xfrm>
          </p:grpSpPr>
          <p:sp>
            <p:nvSpPr>
              <p:cNvPr id="39" name="椭圆 38">
                <a:extLst>
                  <a:ext uri="{FF2B5EF4-FFF2-40B4-BE49-F238E27FC236}">
                    <a16:creationId xmlns:a16="http://schemas.microsoft.com/office/drawing/2014/main" id="{5CC50117-DE88-E73A-1B48-2E3A3ADEA76E}"/>
                  </a:ext>
                </a:extLst>
              </p:cNvPr>
              <p:cNvSpPr/>
              <p:nvPr>
                <p:custDataLst>
                  <p:tags r:id="rId55"/>
                </p:custDataLst>
              </p:nvPr>
            </p:nvSpPr>
            <p:spPr>
              <a:xfrm>
                <a:off x="7862" y="527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40" name="椭圆 39">
                <a:extLst>
                  <a:ext uri="{FF2B5EF4-FFF2-40B4-BE49-F238E27FC236}">
                    <a16:creationId xmlns:a16="http://schemas.microsoft.com/office/drawing/2014/main" id="{A3AA3C22-ACDC-FDC0-FED6-5CAF26EE4B9F}"/>
                  </a:ext>
                </a:extLst>
              </p:cNvPr>
              <p:cNvSpPr/>
              <p:nvPr>
                <p:custDataLst>
                  <p:tags r:id="rId56"/>
                </p:custDataLst>
              </p:nvPr>
            </p:nvSpPr>
            <p:spPr>
              <a:xfrm>
                <a:off x="5694" y="5864"/>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41" name="直接箭头连接符 40">
                <a:extLst>
                  <a:ext uri="{FF2B5EF4-FFF2-40B4-BE49-F238E27FC236}">
                    <a16:creationId xmlns:a16="http://schemas.microsoft.com/office/drawing/2014/main" id="{5E5EFFBE-4A2D-E474-4931-E8E68FEBBCCA}"/>
                  </a:ext>
                </a:extLst>
              </p:cNvPr>
              <p:cNvCxnSpPr>
                <a:stCxn id="39" idx="3"/>
                <a:endCxn id="40" idx="6"/>
              </p:cNvCxnSpPr>
              <p:nvPr>
                <p:custDataLst>
                  <p:tags r:id="rId57"/>
                </p:custDataLst>
              </p:nvPr>
            </p:nvCxnSpPr>
            <p:spPr>
              <a:xfrm flipH="1">
                <a:off x="6019" y="5553"/>
                <a:ext cx="1891" cy="474"/>
              </a:xfrm>
              <a:prstGeom prst="straightConnector1">
                <a:avLst/>
              </a:prstGeom>
              <a:noFill/>
              <a:ln w="28575" cap="flat" cmpd="sng" algn="ctr">
                <a:solidFill>
                  <a:srgbClr val="4874CB">
                    <a:lumMod val="50000"/>
                  </a:srgbClr>
                </a:solidFill>
                <a:prstDash val="solid"/>
                <a:miter lim="800000"/>
                <a:tailEnd type="none" w="lg" len="lg"/>
              </a:ln>
              <a:effectLst/>
            </p:spPr>
          </p:cxnSp>
          <p:sp>
            <p:nvSpPr>
              <p:cNvPr id="42" name="椭圆 41">
                <a:extLst>
                  <a:ext uri="{FF2B5EF4-FFF2-40B4-BE49-F238E27FC236}">
                    <a16:creationId xmlns:a16="http://schemas.microsoft.com/office/drawing/2014/main" id="{7E5BAB14-E864-5546-0221-39674F190582}"/>
                  </a:ext>
                </a:extLst>
              </p:cNvPr>
              <p:cNvSpPr/>
              <p:nvPr>
                <p:custDataLst>
                  <p:tags r:id="rId58"/>
                </p:custDataLst>
              </p:nvPr>
            </p:nvSpPr>
            <p:spPr>
              <a:xfrm>
                <a:off x="5767" y="4651"/>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43" name="椭圆 42">
                <a:extLst>
                  <a:ext uri="{FF2B5EF4-FFF2-40B4-BE49-F238E27FC236}">
                    <a16:creationId xmlns:a16="http://schemas.microsoft.com/office/drawing/2014/main" id="{D95208C4-8464-BACB-9652-F0546DA484ED}"/>
                  </a:ext>
                </a:extLst>
              </p:cNvPr>
              <p:cNvSpPr/>
              <p:nvPr>
                <p:custDataLst>
                  <p:tags r:id="rId59"/>
                </p:custDataLst>
              </p:nvPr>
            </p:nvSpPr>
            <p:spPr>
              <a:xfrm>
                <a:off x="7862" y="668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44" name="直接箭头连接符 43">
                <a:extLst>
                  <a:ext uri="{FF2B5EF4-FFF2-40B4-BE49-F238E27FC236}">
                    <a16:creationId xmlns:a16="http://schemas.microsoft.com/office/drawing/2014/main" id="{FC920543-4742-CDE0-6DA5-14577487C1BC}"/>
                  </a:ext>
                </a:extLst>
              </p:cNvPr>
              <p:cNvCxnSpPr>
                <a:stCxn id="39" idx="4"/>
                <a:endCxn id="43" idx="0"/>
              </p:cNvCxnSpPr>
              <p:nvPr>
                <p:custDataLst>
                  <p:tags r:id="rId60"/>
                </p:custDataLst>
              </p:nvPr>
            </p:nvCxnSpPr>
            <p:spPr>
              <a:xfrm>
                <a:off x="8025" y="5601"/>
                <a:ext cx="0" cy="1085"/>
              </a:xfrm>
              <a:prstGeom prst="straightConnector1">
                <a:avLst/>
              </a:prstGeom>
              <a:noFill/>
              <a:ln w="28575" cap="flat" cmpd="sng" algn="ctr">
                <a:solidFill>
                  <a:srgbClr val="4874CB">
                    <a:lumMod val="50000"/>
                  </a:srgbClr>
                </a:solidFill>
                <a:prstDash val="solid"/>
                <a:miter lim="800000"/>
                <a:tailEnd type="none" w="lg" len="lg"/>
              </a:ln>
              <a:effectLst/>
            </p:spPr>
          </p:cxnSp>
          <p:cxnSp>
            <p:nvCxnSpPr>
              <p:cNvPr id="45" name="直接箭头连接符 44">
                <a:extLst>
                  <a:ext uri="{FF2B5EF4-FFF2-40B4-BE49-F238E27FC236}">
                    <a16:creationId xmlns:a16="http://schemas.microsoft.com/office/drawing/2014/main" id="{3E780BC6-793B-809C-9861-279FEB1D7850}"/>
                  </a:ext>
                </a:extLst>
              </p:cNvPr>
              <p:cNvCxnSpPr>
                <a:stCxn id="39" idx="2"/>
              </p:cNvCxnSpPr>
              <p:nvPr>
                <p:custDataLst>
                  <p:tags r:id="rId61"/>
                </p:custDataLst>
              </p:nvPr>
            </p:nvCxnSpPr>
            <p:spPr>
              <a:xfrm flipH="1" flipV="1">
                <a:off x="6092" y="4814"/>
                <a:ext cx="1770" cy="625"/>
              </a:xfrm>
              <a:prstGeom prst="straightConnector1">
                <a:avLst/>
              </a:prstGeom>
              <a:noFill/>
              <a:ln w="28575" cap="flat" cmpd="sng" algn="ctr">
                <a:solidFill>
                  <a:srgbClr val="4874CB">
                    <a:lumMod val="50000"/>
                  </a:srgbClr>
                </a:solidFill>
                <a:prstDash val="solid"/>
                <a:miter lim="800000"/>
                <a:tailEnd type="none" w="lg" len="lg"/>
              </a:ln>
              <a:effectLst/>
            </p:spPr>
          </p:cxnSp>
        </p:grpSp>
        <p:cxnSp>
          <p:nvCxnSpPr>
            <p:cNvPr id="16" name="直接箭头连接符 15">
              <a:extLst>
                <a:ext uri="{FF2B5EF4-FFF2-40B4-BE49-F238E27FC236}">
                  <a16:creationId xmlns:a16="http://schemas.microsoft.com/office/drawing/2014/main" id="{43971F47-74D9-E723-88D1-7A1DDD8D7AAE}"/>
                </a:ext>
              </a:extLst>
            </p:cNvPr>
            <p:cNvCxnSpPr/>
            <p:nvPr>
              <p:custDataLst>
                <p:tags r:id="rId34"/>
              </p:custDataLst>
            </p:nvPr>
          </p:nvCxnSpPr>
          <p:spPr>
            <a:xfrm>
              <a:off x="274" y="7960"/>
              <a:ext cx="13503" cy="9"/>
            </a:xfrm>
            <a:prstGeom prst="straightConnector1">
              <a:avLst/>
            </a:prstGeom>
            <a:noFill/>
            <a:ln w="28575" cap="flat" cmpd="sng" algn="ctr">
              <a:solidFill>
                <a:sysClr val="windowText" lastClr="000000"/>
              </a:solidFill>
              <a:prstDash val="solid"/>
              <a:miter lim="800000"/>
              <a:tailEnd type="stealth" w="lg" len="lg"/>
            </a:ln>
            <a:effectLst/>
          </p:spPr>
        </p:cxnSp>
        <p:cxnSp>
          <p:nvCxnSpPr>
            <p:cNvPr id="17" name="直接箭头连接符 16">
              <a:extLst>
                <a:ext uri="{FF2B5EF4-FFF2-40B4-BE49-F238E27FC236}">
                  <a16:creationId xmlns:a16="http://schemas.microsoft.com/office/drawing/2014/main" id="{2E102BF6-800F-5724-C127-7A4A82138E24}"/>
                </a:ext>
              </a:extLst>
            </p:cNvPr>
            <p:cNvCxnSpPr/>
            <p:nvPr>
              <p:custDataLst>
                <p:tags r:id="rId35"/>
              </p:custDataLst>
            </p:nvPr>
          </p:nvCxnSpPr>
          <p:spPr>
            <a:xfrm>
              <a:off x="3431" y="6456"/>
              <a:ext cx="4231" cy="9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18" name="直接箭头连接符 17">
              <a:extLst>
                <a:ext uri="{FF2B5EF4-FFF2-40B4-BE49-F238E27FC236}">
                  <a16:creationId xmlns:a16="http://schemas.microsoft.com/office/drawing/2014/main" id="{44C41B34-D5DB-AA54-862A-D88D1A7C174B}"/>
                </a:ext>
              </a:extLst>
            </p:cNvPr>
            <p:cNvCxnSpPr/>
            <p:nvPr>
              <p:custDataLst>
                <p:tags r:id="rId36"/>
              </p:custDataLst>
            </p:nvPr>
          </p:nvCxnSpPr>
          <p:spPr>
            <a:xfrm>
              <a:off x="1263" y="5606"/>
              <a:ext cx="4183" cy="7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19" name="直接箭头连接符 18">
              <a:extLst>
                <a:ext uri="{FF2B5EF4-FFF2-40B4-BE49-F238E27FC236}">
                  <a16:creationId xmlns:a16="http://schemas.microsoft.com/office/drawing/2014/main" id="{6F894454-1816-C751-4D45-4F0E7A7FE3AD}"/>
                </a:ext>
              </a:extLst>
            </p:cNvPr>
            <p:cNvCxnSpPr/>
            <p:nvPr>
              <p:custDataLst>
                <p:tags r:id="rId37"/>
              </p:custDataLst>
            </p:nvPr>
          </p:nvCxnSpPr>
          <p:spPr>
            <a:xfrm>
              <a:off x="1336" y="4298"/>
              <a:ext cx="4183" cy="76"/>
            </a:xfrm>
            <a:prstGeom prst="straightConnector1">
              <a:avLst/>
            </a:prstGeom>
            <a:noFill/>
            <a:ln w="28575" cap="flat" cmpd="sng" algn="ctr">
              <a:solidFill>
                <a:srgbClr val="E54C5E">
                  <a:lumMod val="50000"/>
                </a:srgbClr>
              </a:solidFill>
              <a:prstDash val="solid"/>
              <a:miter lim="800000"/>
              <a:tailEnd type="none" w="lg" len="lg"/>
            </a:ln>
            <a:effectLst/>
          </p:spPr>
        </p:cxnSp>
        <p:sp>
          <p:nvSpPr>
            <p:cNvPr id="20" name="文本框 19">
              <a:extLst>
                <a:ext uri="{FF2B5EF4-FFF2-40B4-BE49-F238E27FC236}">
                  <a16:creationId xmlns:a16="http://schemas.microsoft.com/office/drawing/2014/main" id="{AA2D5BAF-62FD-78DE-0461-2B2DA967C80A}"/>
                </a:ext>
              </a:extLst>
            </p:cNvPr>
            <p:cNvSpPr txBox="1"/>
            <p:nvPr>
              <p:custDataLst>
                <p:tags r:id="rId38"/>
              </p:custDataLst>
            </p:nvPr>
          </p:nvSpPr>
          <p:spPr>
            <a:xfrm>
              <a:off x="9242" y="3516"/>
              <a:ext cx="618" cy="709"/>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a:t>
              </a:r>
              <a:r>
                <a:rPr lang="en-US" altLang="zh-CN" baseline="-25000">
                  <a:latin typeface="Times New Roman" panose="02020603050405020304" charset="0"/>
                  <a:cs typeface="Times New Roman" panose="02020603050405020304" charset="0"/>
                </a:rPr>
                <a:t>3</a:t>
              </a:r>
            </a:p>
          </p:txBody>
        </p:sp>
        <p:grpSp>
          <p:nvGrpSpPr>
            <p:cNvPr id="21" name="组合 20">
              <a:extLst>
                <a:ext uri="{FF2B5EF4-FFF2-40B4-BE49-F238E27FC236}">
                  <a16:creationId xmlns:a16="http://schemas.microsoft.com/office/drawing/2014/main" id="{D3CCB79C-8A98-9EE0-3306-EF3F477DF134}"/>
                </a:ext>
              </a:extLst>
            </p:cNvPr>
            <p:cNvGrpSpPr/>
            <p:nvPr/>
          </p:nvGrpSpPr>
          <p:grpSpPr>
            <a:xfrm>
              <a:off x="9927" y="4297"/>
              <a:ext cx="2492" cy="2359"/>
              <a:chOff x="5694" y="4651"/>
              <a:chExt cx="2492" cy="2359"/>
            </a:xfrm>
          </p:grpSpPr>
          <p:sp>
            <p:nvSpPr>
              <p:cNvPr id="32" name="椭圆 31">
                <a:extLst>
                  <a:ext uri="{FF2B5EF4-FFF2-40B4-BE49-F238E27FC236}">
                    <a16:creationId xmlns:a16="http://schemas.microsoft.com/office/drawing/2014/main" id="{08EB9E60-708F-7305-AAE4-2020D40EB4F5}"/>
                  </a:ext>
                </a:extLst>
              </p:cNvPr>
              <p:cNvSpPr/>
              <p:nvPr>
                <p:custDataLst>
                  <p:tags r:id="rId48"/>
                </p:custDataLst>
              </p:nvPr>
            </p:nvSpPr>
            <p:spPr>
              <a:xfrm>
                <a:off x="7862" y="527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33" name="椭圆 32">
                <a:extLst>
                  <a:ext uri="{FF2B5EF4-FFF2-40B4-BE49-F238E27FC236}">
                    <a16:creationId xmlns:a16="http://schemas.microsoft.com/office/drawing/2014/main" id="{233D8568-B403-305F-37B9-A94CDEFF91B3}"/>
                  </a:ext>
                </a:extLst>
              </p:cNvPr>
              <p:cNvSpPr/>
              <p:nvPr>
                <p:custDataLst>
                  <p:tags r:id="rId49"/>
                </p:custDataLst>
              </p:nvPr>
            </p:nvSpPr>
            <p:spPr>
              <a:xfrm>
                <a:off x="5694" y="5864"/>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34" name="直接箭头连接符 33">
                <a:extLst>
                  <a:ext uri="{FF2B5EF4-FFF2-40B4-BE49-F238E27FC236}">
                    <a16:creationId xmlns:a16="http://schemas.microsoft.com/office/drawing/2014/main" id="{3698F57E-77B6-E6B5-B0D3-EA19AEC0C3FB}"/>
                  </a:ext>
                </a:extLst>
              </p:cNvPr>
              <p:cNvCxnSpPr>
                <a:stCxn id="32" idx="3"/>
                <a:endCxn id="33" idx="6"/>
              </p:cNvCxnSpPr>
              <p:nvPr>
                <p:custDataLst>
                  <p:tags r:id="rId50"/>
                </p:custDataLst>
              </p:nvPr>
            </p:nvCxnSpPr>
            <p:spPr>
              <a:xfrm flipH="1">
                <a:off x="6019" y="5553"/>
                <a:ext cx="1891" cy="474"/>
              </a:xfrm>
              <a:prstGeom prst="straightConnector1">
                <a:avLst/>
              </a:prstGeom>
              <a:noFill/>
              <a:ln w="28575" cap="flat" cmpd="sng" algn="ctr">
                <a:solidFill>
                  <a:srgbClr val="4874CB">
                    <a:lumMod val="50000"/>
                  </a:srgbClr>
                </a:solidFill>
                <a:prstDash val="solid"/>
                <a:miter lim="800000"/>
                <a:tailEnd type="none" w="lg" len="lg"/>
              </a:ln>
              <a:effectLst/>
            </p:spPr>
          </p:cxnSp>
          <p:sp>
            <p:nvSpPr>
              <p:cNvPr id="35" name="椭圆 34">
                <a:extLst>
                  <a:ext uri="{FF2B5EF4-FFF2-40B4-BE49-F238E27FC236}">
                    <a16:creationId xmlns:a16="http://schemas.microsoft.com/office/drawing/2014/main" id="{59C3971E-9E6A-25C9-1A23-D16BD99B2BD8}"/>
                  </a:ext>
                </a:extLst>
              </p:cNvPr>
              <p:cNvSpPr/>
              <p:nvPr>
                <p:custDataLst>
                  <p:tags r:id="rId51"/>
                </p:custDataLst>
              </p:nvPr>
            </p:nvSpPr>
            <p:spPr>
              <a:xfrm>
                <a:off x="5767" y="4651"/>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36" name="椭圆 35">
                <a:extLst>
                  <a:ext uri="{FF2B5EF4-FFF2-40B4-BE49-F238E27FC236}">
                    <a16:creationId xmlns:a16="http://schemas.microsoft.com/office/drawing/2014/main" id="{DC14542D-AD9D-FABC-F2DA-BEF18EF49A86}"/>
                  </a:ext>
                </a:extLst>
              </p:cNvPr>
              <p:cNvSpPr/>
              <p:nvPr>
                <p:custDataLst>
                  <p:tags r:id="rId52"/>
                </p:custDataLst>
              </p:nvPr>
            </p:nvSpPr>
            <p:spPr>
              <a:xfrm>
                <a:off x="7862" y="668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37" name="直接箭头连接符 36">
                <a:extLst>
                  <a:ext uri="{FF2B5EF4-FFF2-40B4-BE49-F238E27FC236}">
                    <a16:creationId xmlns:a16="http://schemas.microsoft.com/office/drawing/2014/main" id="{31235EA4-9C0F-1552-437C-49C42CC4AEC8}"/>
                  </a:ext>
                </a:extLst>
              </p:cNvPr>
              <p:cNvCxnSpPr>
                <a:stCxn id="32" idx="4"/>
                <a:endCxn id="36" idx="0"/>
              </p:cNvCxnSpPr>
              <p:nvPr>
                <p:custDataLst>
                  <p:tags r:id="rId53"/>
                </p:custDataLst>
              </p:nvPr>
            </p:nvCxnSpPr>
            <p:spPr>
              <a:xfrm>
                <a:off x="8025" y="5601"/>
                <a:ext cx="0" cy="1085"/>
              </a:xfrm>
              <a:prstGeom prst="straightConnector1">
                <a:avLst/>
              </a:prstGeom>
              <a:noFill/>
              <a:ln w="28575" cap="flat" cmpd="sng" algn="ctr">
                <a:solidFill>
                  <a:srgbClr val="4874CB">
                    <a:lumMod val="50000"/>
                  </a:srgbClr>
                </a:solidFill>
                <a:prstDash val="solid"/>
                <a:miter lim="800000"/>
                <a:tailEnd type="none" w="lg" len="lg"/>
              </a:ln>
              <a:effectLst/>
            </p:spPr>
          </p:cxnSp>
          <p:cxnSp>
            <p:nvCxnSpPr>
              <p:cNvPr id="38" name="直接箭头连接符 37">
                <a:extLst>
                  <a:ext uri="{FF2B5EF4-FFF2-40B4-BE49-F238E27FC236}">
                    <a16:creationId xmlns:a16="http://schemas.microsoft.com/office/drawing/2014/main" id="{8F528869-5657-D804-30B8-2E3A1019C850}"/>
                  </a:ext>
                </a:extLst>
              </p:cNvPr>
              <p:cNvCxnSpPr>
                <a:stCxn id="32" idx="2"/>
              </p:cNvCxnSpPr>
              <p:nvPr>
                <p:custDataLst>
                  <p:tags r:id="rId54"/>
                </p:custDataLst>
              </p:nvPr>
            </p:nvCxnSpPr>
            <p:spPr>
              <a:xfrm flipH="1" flipV="1">
                <a:off x="6092" y="4814"/>
                <a:ext cx="1770" cy="625"/>
              </a:xfrm>
              <a:prstGeom prst="straightConnector1">
                <a:avLst/>
              </a:prstGeom>
              <a:noFill/>
              <a:ln w="28575" cap="flat" cmpd="sng" algn="ctr">
                <a:solidFill>
                  <a:srgbClr val="4874CB">
                    <a:lumMod val="50000"/>
                  </a:srgbClr>
                </a:solidFill>
                <a:prstDash val="solid"/>
                <a:miter lim="800000"/>
                <a:tailEnd type="none" w="lg" len="lg"/>
              </a:ln>
              <a:effectLst/>
            </p:spPr>
          </p:cxnSp>
        </p:grpSp>
        <p:sp>
          <p:nvSpPr>
            <p:cNvPr id="22" name="平行四边形 21">
              <a:extLst>
                <a:ext uri="{FF2B5EF4-FFF2-40B4-BE49-F238E27FC236}">
                  <a16:creationId xmlns:a16="http://schemas.microsoft.com/office/drawing/2014/main" id="{DE33B51F-40D6-3375-6846-16AE710BD5D8}"/>
                </a:ext>
              </a:extLst>
            </p:cNvPr>
            <p:cNvSpPr/>
            <p:nvPr>
              <p:custDataLst>
                <p:tags r:id="rId39"/>
              </p:custDataLst>
            </p:nvPr>
          </p:nvSpPr>
          <p:spPr>
            <a:xfrm rot="5400000">
              <a:off x="200" y="3346"/>
              <a:ext cx="4193" cy="4046"/>
            </a:xfrm>
            <a:prstGeom prst="parallelogram">
              <a:avLst>
                <a:gd name="adj" fmla="val 37125"/>
              </a:avLst>
            </a:prstGeom>
            <a:gradFill>
              <a:gsLst>
                <a:gs pos="100000">
                  <a:srgbClr val="FDECB4"/>
                </a:gs>
                <a:gs pos="5000">
                  <a:sysClr val="window" lastClr="FFFFFF">
                    <a:alpha val="50000"/>
                  </a:sysClr>
                </a:gs>
                <a:gs pos="100000">
                  <a:srgbClr val="F2BA02">
                    <a:lumMod val="85000"/>
                  </a:srgbClr>
                </a:gs>
              </a:gsLst>
              <a:lin ang="3600000" scaled="1"/>
            </a:gradFill>
            <a:ln w="19050" cap="flat" cmpd="sng" algn="ctr">
              <a:solidFill>
                <a:srgbClr val="4874CB">
                  <a:lumMod val="50000"/>
                </a:srgbClr>
              </a:solidFill>
              <a:prstDash val="solid"/>
              <a:miter lim="800000"/>
            </a:ln>
            <a:effectLst/>
          </p:spPr>
          <p:txBody>
            <a:bodyPr rtlCol="0" anchor="ctr"/>
            <a:lstStyle/>
            <a:p>
              <a:pPr algn="ctr"/>
              <a:endParaRPr lang="zh-CN" altLang="en-US">
                <a:solidFill>
                  <a:sysClr val="windowText" lastClr="000000"/>
                </a:solidFill>
                <a:latin typeface="Arial" panose="020B0604020202020204" pitchFamily="34" charset="0"/>
                <a:ea typeface="微软雅黑" panose="020B0503020204020204" charset="-122"/>
              </a:endParaRPr>
            </a:p>
          </p:txBody>
        </p:sp>
        <p:sp>
          <p:nvSpPr>
            <p:cNvPr id="23" name="文本框 22">
              <a:extLst>
                <a:ext uri="{FF2B5EF4-FFF2-40B4-BE49-F238E27FC236}">
                  <a16:creationId xmlns:a16="http://schemas.microsoft.com/office/drawing/2014/main" id="{9480107F-49F6-7FBB-BC0E-D3845217AF8C}"/>
                </a:ext>
              </a:extLst>
            </p:cNvPr>
            <p:cNvSpPr txBox="1"/>
            <p:nvPr>
              <p:custDataLst>
                <p:tags r:id="rId40"/>
              </p:custDataLst>
            </p:nvPr>
          </p:nvSpPr>
          <p:spPr>
            <a:xfrm>
              <a:off x="274" y="3459"/>
              <a:ext cx="618" cy="709"/>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a:t>
              </a:r>
              <a:r>
                <a:rPr lang="en-US" altLang="zh-CN" baseline="-25000">
                  <a:latin typeface="Times New Roman" panose="02020603050405020304" charset="0"/>
                  <a:cs typeface="Times New Roman" panose="02020603050405020304" charset="0"/>
                </a:rPr>
                <a:t>1</a:t>
              </a:r>
            </a:p>
          </p:txBody>
        </p:sp>
        <p:grpSp>
          <p:nvGrpSpPr>
            <p:cNvPr id="24" name="组合 23">
              <a:extLst>
                <a:ext uri="{FF2B5EF4-FFF2-40B4-BE49-F238E27FC236}">
                  <a16:creationId xmlns:a16="http://schemas.microsoft.com/office/drawing/2014/main" id="{04FFD434-4DAB-262C-F2CD-AA262D30CBAE}"/>
                </a:ext>
              </a:extLst>
            </p:cNvPr>
            <p:cNvGrpSpPr/>
            <p:nvPr/>
          </p:nvGrpSpPr>
          <p:grpSpPr>
            <a:xfrm>
              <a:off x="938" y="4202"/>
              <a:ext cx="2492" cy="2359"/>
              <a:chOff x="5694" y="4651"/>
              <a:chExt cx="2492" cy="2359"/>
            </a:xfrm>
          </p:grpSpPr>
          <p:sp>
            <p:nvSpPr>
              <p:cNvPr id="25" name="椭圆 24">
                <a:extLst>
                  <a:ext uri="{FF2B5EF4-FFF2-40B4-BE49-F238E27FC236}">
                    <a16:creationId xmlns:a16="http://schemas.microsoft.com/office/drawing/2014/main" id="{4E34C285-AF90-054C-73A1-934C14CAD163}"/>
                  </a:ext>
                </a:extLst>
              </p:cNvPr>
              <p:cNvSpPr/>
              <p:nvPr>
                <p:custDataLst>
                  <p:tags r:id="rId41"/>
                </p:custDataLst>
              </p:nvPr>
            </p:nvSpPr>
            <p:spPr>
              <a:xfrm>
                <a:off x="7862" y="527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26" name="椭圆 25">
                <a:extLst>
                  <a:ext uri="{FF2B5EF4-FFF2-40B4-BE49-F238E27FC236}">
                    <a16:creationId xmlns:a16="http://schemas.microsoft.com/office/drawing/2014/main" id="{E23BF6A2-E073-4D03-6725-45D1A6FBCA5E}"/>
                  </a:ext>
                </a:extLst>
              </p:cNvPr>
              <p:cNvSpPr/>
              <p:nvPr>
                <p:custDataLst>
                  <p:tags r:id="rId42"/>
                </p:custDataLst>
              </p:nvPr>
            </p:nvSpPr>
            <p:spPr>
              <a:xfrm>
                <a:off x="5694" y="5864"/>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27" name="直接箭头连接符 26">
                <a:extLst>
                  <a:ext uri="{FF2B5EF4-FFF2-40B4-BE49-F238E27FC236}">
                    <a16:creationId xmlns:a16="http://schemas.microsoft.com/office/drawing/2014/main" id="{17473370-E22B-CC3F-CB49-EC86985947D2}"/>
                  </a:ext>
                </a:extLst>
              </p:cNvPr>
              <p:cNvCxnSpPr>
                <a:stCxn id="25" idx="3"/>
                <a:endCxn id="26" idx="6"/>
              </p:cNvCxnSpPr>
              <p:nvPr>
                <p:custDataLst>
                  <p:tags r:id="rId43"/>
                </p:custDataLst>
              </p:nvPr>
            </p:nvCxnSpPr>
            <p:spPr>
              <a:xfrm flipH="1">
                <a:off x="6019" y="5553"/>
                <a:ext cx="1891" cy="474"/>
              </a:xfrm>
              <a:prstGeom prst="straightConnector1">
                <a:avLst/>
              </a:prstGeom>
              <a:noFill/>
              <a:ln w="28575" cap="flat" cmpd="sng" algn="ctr">
                <a:solidFill>
                  <a:srgbClr val="4874CB">
                    <a:lumMod val="50000"/>
                  </a:srgbClr>
                </a:solidFill>
                <a:prstDash val="solid"/>
                <a:miter lim="800000"/>
                <a:tailEnd type="none" w="lg" len="lg"/>
              </a:ln>
              <a:effectLst/>
            </p:spPr>
          </p:cxnSp>
          <p:sp>
            <p:nvSpPr>
              <p:cNvPr id="28" name="椭圆 27">
                <a:extLst>
                  <a:ext uri="{FF2B5EF4-FFF2-40B4-BE49-F238E27FC236}">
                    <a16:creationId xmlns:a16="http://schemas.microsoft.com/office/drawing/2014/main" id="{272F6476-F36A-D5E4-7B0A-34FA21071766}"/>
                  </a:ext>
                </a:extLst>
              </p:cNvPr>
              <p:cNvSpPr/>
              <p:nvPr>
                <p:custDataLst>
                  <p:tags r:id="rId44"/>
                </p:custDataLst>
              </p:nvPr>
            </p:nvSpPr>
            <p:spPr>
              <a:xfrm>
                <a:off x="5767" y="4651"/>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29" name="椭圆 28">
                <a:extLst>
                  <a:ext uri="{FF2B5EF4-FFF2-40B4-BE49-F238E27FC236}">
                    <a16:creationId xmlns:a16="http://schemas.microsoft.com/office/drawing/2014/main" id="{174BF881-8C63-F489-0634-AE8B0E711601}"/>
                  </a:ext>
                </a:extLst>
              </p:cNvPr>
              <p:cNvSpPr/>
              <p:nvPr>
                <p:custDataLst>
                  <p:tags r:id="rId45"/>
                </p:custDataLst>
              </p:nvPr>
            </p:nvSpPr>
            <p:spPr>
              <a:xfrm>
                <a:off x="7862" y="668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30" name="直接箭头连接符 29">
                <a:extLst>
                  <a:ext uri="{FF2B5EF4-FFF2-40B4-BE49-F238E27FC236}">
                    <a16:creationId xmlns:a16="http://schemas.microsoft.com/office/drawing/2014/main" id="{043F784F-5796-E6F7-69E1-692C4E3D1B4D}"/>
                  </a:ext>
                </a:extLst>
              </p:cNvPr>
              <p:cNvCxnSpPr>
                <a:stCxn id="25" idx="4"/>
                <a:endCxn id="29" idx="0"/>
              </p:cNvCxnSpPr>
              <p:nvPr>
                <p:custDataLst>
                  <p:tags r:id="rId46"/>
                </p:custDataLst>
              </p:nvPr>
            </p:nvCxnSpPr>
            <p:spPr>
              <a:xfrm>
                <a:off x="8025" y="5601"/>
                <a:ext cx="0" cy="1085"/>
              </a:xfrm>
              <a:prstGeom prst="straightConnector1">
                <a:avLst/>
              </a:prstGeom>
              <a:noFill/>
              <a:ln w="28575" cap="flat" cmpd="sng" algn="ctr">
                <a:solidFill>
                  <a:srgbClr val="4874CB">
                    <a:lumMod val="50000"/>
                  </a:srgbClr>
                </a:solidFill>
                <a:prstDash val="solid"/>
                <a:miter lim="800000"/>
                <a:tailEnd type="none" w="lg" len="lg"/>
              </a:ln>
              <a:effectLst/>
            </p:spPr>
          </p:cxnSp>
          <p:cxnSp>
            <p:nvCxnSpPr>
              <p:cNvPr id="31" name="直接箭头连接符 30">
                <a:extLst>
                  <a:ext uri="{FF2B5EF4-FFF2-40B4-BE49-F238E27FC236}">
                    <a16:creationId xmlns:a16="http://schemas.microsoft.com/office/drawing/2014/main" id="{D7B7C1E3-EC23-2CC3-A4BB-DA9C8B776A7F}"/>
                  </a:ext>
                </a:extLst>
              </p:cNvPr>
              <p:cNvCxnSpPr>
                <a:stCxn id="25" idx="2"/>
              </p:cNvCxnSpPr>
              <p:nvPr>
                <p:custDataLst>
                  <p:tags r:id="rId47"/>
                </p:custDataLst>
              </p:nvPr>
            </p:nvCxnSpPr>
            <p:spPr>
              <a:xfrm flipH="1" flipV="1">
                <a:off x="6092" y="4814"/>
                <a:ext cx="1770" cy="625"/>
              </a:xfrm>
              <a:prstGeom prst="straightConnector1">
                <a:avLst/>
              </a:prstGeom>
              <a:noFill/>
              <a:ln w="28575" cap="flat" cmpd="sng" algn="ctr">
                <a:solidFill>
                  <a:srgbClr val="4874CB">
                    <a:lumMod val="50000"/>
                  </a:srgbClr>
                </a:solidFill>
                <a:prstDash val="solid"/>
                <a:miter lim="800000"/>
                <a:tailEnd type="none" w="lg" len="lg"/>
              </a:ln>
              <a:effectLst/>
            </p:spPr>
          </p:cxnSp>
        </p:grpSp>
      </p:grpSp>
      <p:grpSp>
        <p:nvGrpSpPr>
          <p:cNvPr id="46" name="组合 45">
            <a:extLst>
              <a:ext uri="{FF2B5EF4-FFF2-40B4-BE49-F238E27FC236}">
                <a16:creationId xmlns:a16="http://schemas.microsoft.com/office/drawing/2014/main" id="{1F5CE5E1-9F5A-E237-9C8D-80A8C5A5AB85}"/>
              </a:ext>
            </a:extLst>
          </p:cNvPr>
          <p:cNvGrpSpPr/>
          <p:nvPr/>
        </p:nvGrpSpPr>
        <p:grpSpPr>
          <a:xfrm>
            <a:off x="6322060" y="4015105"/>
            <a:ext cx="2708275" cy="2677795"/>
            <a:chOff x="8563" y="1835"/>
            <a:chExt cx="8076" cy="8076"/>
          </a:xfrm>
        </p:grpSpPr>
        <p:sp>
          <p:nvSpPr>
            <p:cNvPr id="47" name="矩形 46">
              <a:extLst>
                <a:ext uri="{FF2B5EF4-FFF2-40B4-BE49-F238E27FC236}">
                  <a16:creationId xmlns:a16="http://schemas.microsoft.com/office/drawing/2014/main" id="{D6B6570E-EE83-EE2C-9D64-53CCECE85AA1}"/>
                </a:ext>
              </a:extLst>
            </p:cNvPr>
            <p:cNvSpPr/>
            <p:nvPr>
              <p:custDataLst>
                <p:tags r:id="rId5"/>
              </p:custDataLst>
            </p:nvPr>
          </p:nvSpPr>
          <p:spPr>
            <a:xfrm>
              <a:off x="8563" y="1835"/>
              <a:ext cx="8075" cy="8075"/>
            </a:xfrm>
            <a:prstGeom prst="rect">
              <a:avLst/>
            </a:prstGeom>
            <a:no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48" name="矩形 47">
              <a:extLst>
                <a:ext uri="{FF2B5EF4-FFF2-40B4-BE49-F238E27FC236}">
                  <a16:creationId xmlns:a16="http://schemas.microsoft.com/office/drawing/2014/main" id="{725AB41E-EA05-E220-D523-FE3AEDD09714}"/>
                </a:ext>
              </a:extLst>
            </p:cNvPr>
            <p:cNvSpPr/>
            <p:nvPr>
              <p:custDataLst>
                <p:tags r:id="rId6"/>
              </p:custDataLst>
            </p:nvPr>
          </p:nvSpPr>
          <p:spPr>
            <a:xfrm>
              <a:off x="8563" y="1835"/>
              <a:ext cx="2692" cy="2692"/>
            </a:xfrm>
            <a:prstGeom prst="rect">
              <a:avLst/>
            </a:prstGeom>
            <a:solidFill>
              <a:srgbClr val="4874CB">
                <a:lumMod val="75000"/>
                <a:alpha val="50000"/>
              </a:srgbClr>
            </a:solid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49" name="矩形 48">
              <a:extLst>
                <a:ext uri="{FF2B5EF4-FFF2-40B4-BE49-F238E27FC236}">
                  <a16:creationId xmlns:a16="http://schemas.microsoft.com/office/drawing/2014/main" id="{03137FBA-EEC7-2D4F-6A76-7D4ADDDBEB92}"/>
                </a:ext>
              </a:extLst>
            </p:cNvPr>
            <p:cNvSpPr/>
            <p:nvPr>
              <p:custDataLst>
                <p:tags r:id="rId7"/>
              </p:custDataLst>
            </p:nvPr>
          </p:nvSpPr>
          <p:spPr>
            <a:xfrm>
              <a:off x="8563" y="4527"/>
              <a:ext cx="2692" cy="2692"/>
            </a:xfrm>
            <a:prstGeom prst="rect">
              <a:avLst/>
            </a:prstGeom>
            <a:solidFill>
              <a:srgbClr val="4874CB">
                <a:lumMod val="75000"/>
                <a:alpha val="20000"/>
              </a:srgbClr>
            </a:solid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0" name="矩形 49">
              <a:extLst>
                <a:ext uri="{FF2B5EF4-FFF2-40B4-BE49-F238E27FC236}">
                  <a16:creationId xmlns:a16="http://schemas.microsoft.com/office/drawing/2014/main" id="{8CF7CA11-14D5-EC20-5B75-648638AD8FCE}"/>
                </a:ext>
              </a:extLst>
            </p:cNvPr>
            <p:cNvSpPr/>
            <p:nvPr>
              <p:custDataLst>
                <p:tags r:id="rId8"/>
              </p:custDataLst>
            </p:nvPr>
          </p:nvSpPr>
          <p:spPr>
            <a:xfrm>
              <a:off x="8563" y="7219"/>
              <a:ext cx="2692" cy="2692"/>
            </a:xfrm>
            <a:prstGeom prst="rect">
              <a:avLst/>
            </a:prstGeom>
            <a:no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1" name="矩形 50">
              <a:extLst>
                <a:ext uri="{FF2B5EF4-FFF2-40B4-BE49-F238E27FC236}">
                  <a16:creationId xmlns:a16="http://schemas.microsoft.com/office/drawing/2014/main" id="{53584D2A-4BCD-6522-6CBC-F2709A2DED20}"/>
                </a:ext>
              </a:extLst>
            </p:cNvPr>
            <p:cNvSpPr/>
            <p:nvPr>
              <p:custDataLst>
                <p:tags r:id="rId9"/>
              </p:custDataLst>
            </p:nvPr>
          </p:nvSpPr>
          <p:spPr>
            <a:xfrm>
              <a:off x="11255" y="1835"/>
              <a:ext cx="2692" cy="2692"/>
            </a:xfrm>
            <a:prstGeom prst="rect">
              <a:avLst/>
            </a:prstGeom>
            <a:no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2" name="矩形 51">
              <a:extLst>
                <a:ext uri="{FF2B5EF4-FFF2-40B4-BE49-F238E27FC236}">
                  <a16:creationId xmlns:a16="http://schemas.microsoft.com/office/drawing/2014/main" id="{DA6E890E-8602-C739-0002-383E93DD5266}"/>
                </a:ext>
              </a:extLst>
            </p:cNvPr>
            <p:cNvSpPr/>
            <p:nvPr>
              <p:custDataLst>
                <p:tags r:id="rId10"/>
              </p:custDataLst>
            </p:nvPr>
          </p:nvSpPr>
          <p:spPr>
            <a:xfrm>
              <a:off x="11255" y="7218"/>
              <a:ext cx="2692" cy="2692"/>
            </a:xfrm>
            <a:prstGeom prst="rect">
              <a:avLst/>
            </a:prstGeom>
            <a:no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3" name="矩形 52">
              <a:extLst>
                <a:ext uri="{FF2B5EF4-FFF2-40B4-BE49-F238E27FC236}">
                  <a16:creationId xmlns:a16="http://schemas.microsoft.com/office/drawing/2014/main" id="{73E95CB7-DF74-9673-3597-F3463C2C8D25}"/>
                </a:ext>
              </a:extLst>
            </p:cNvPr>
            <p:cNvSpPr/>
            <p:nvPr>
              <p:custDataLst>
                <p:tags r:id="rId11"/>
              </p:custDataLst>
            </p:nvPr>
          </p:nvSpPr>
          <p:spPr>
            <a:xfrm>
              <a:off x="13946" y="1835"/>
              <a:ext cx="2692" cy="2692"/>
            </a:xfrm>
            <a:prstGeom prst="rect">
              <a:avLst/>
            </a:prstGeom>
            <a:no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4" name="矩形 53">
              <a:extLst>
                <a:ext uri="{FF2B5EF4-FFF2-40B4-BE49-F238E27FC236}">
                  <a16:creationId xmlns:a16="http://schemas.microsoft.com/office/drawing/2014/main" id="{4F06C70E-12B6-0929-F02A-771A614A1E0E}"/>
                </a:ext>
              </a:extLst>
            </p:cNvPr>
            <p:cNvSpPr/>
            <p:nvPr>
              <p:custDataLst>
                <p:tags r:id="rId12"/>
              </p:custDataLst>
            </p:nvPr>
          </p:nvSpPr>
          <p:spPr>
            <a:xfrm>
              <a:off x="13946" y="4527"/>
              <a:ext cx="2692" cy="2692"/>
            </a:xfrm>
            <a:prstGeom prst="rect">
              <a:avLst/>
            </a:prstGeom>
            <a:no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5" name="矩形 54">
              <a:extLst>
                <a:ext uri="{FF2B5EF4-FFF2-40B4-BE49-F238E27FC236}">
                  <a16:creationId xmlns:a16="http://schemas.microsoft.com/office/drawing/2014/main" id="{29E17CFF-4605-5E46-F0F0-63A6E4C53A48}"/>
                </a:ext>
              </a:extLst>
            </p:cNvPr>
            <p:cNvSpPr/>
            <p:nvPr>
              <p:custDataLst>
                <p:tags r:id="rId13"/>
              </p:custDataLst>
            </p:nvPr>
          </p:nvSpPr>
          <p:spPr>
            <a:xfrm>
              <a:off x="13947" y="7218"/>
              <a:ext cx="2692" cy="2692"/>
            </a:xfrm>
            <a:prstGeom prst="rect">
              <a:avLst/>
            </a:prstGeom>
            <a:no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6" name="矩形 55">
              <a:extLst>
                <a:ext uri="{FF2B5EF4-FFF2-40B4-BE49-F238E27FC236}">
                  <a16:creationId xmlns:a16="http://schemas.microsoft.com/office/drawing/2014/main" id="{4DAB4647-3EA1-BBD0-E35C-CB629905D677}"/>
                </a:ext>
              </a:extLst>
            </p:cNvPr>
            <p:cNvSpPr/>
            <p:nvPr>
              <p:custDataLst>
                <p:tags r:id="rId14"/>
              </p:custDataLst>
            </p:nvPr>
          </p:nvSpPr>
          <p:spPr>
            <a:xfrm>
              <a:off x="11255" y="4527"/>
              <a:ext cx="2692" cy="2692"/>
            </a:xfrm>
            <a:prstGeom prst="rect">
              <a:avLst/>
            </a:prstGeom>
            <a:solidFill>
              <a:srgbClr val="4874CB">
                <a:lumMod val="75000"/>
                <a:alpha val="50000"/>
              </a:srgbClr>
            </a:solid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7" name="矩形 56">
              <a:extLst>
                <a:ext uri="{FF2B5EF4-FFF2-40B4-BE49-F238E27FC236}">
                  <a16:creationId xmlns:a16="http://schemas.microsoft.com/office/drawing/2014/main" id="{4669B585-1210-29FA-1238-89E3063BAC60}"/>
                </a:ext>
              </a:extLst>
            </p:cNvPr>
            <p:cNvSpPr/>
            <p:nvPr>
              <p:custDataLst>
                <p:tags r:id="rId15"/>
              </p:custDataLst>
            </p:nvPr>
          </p:nvSpPr>
          <p:spPr>
            <a:xfrm>
              <a:off x="13947" y="7219"/>
              <a:ext cx="2692" cy="2692"/>
            </a:xfrm>
            <a:prstGeom prst="rect">
              <a:avLst/>
            </a:prstGeom>
            <a:solidFill>
              <a:srgbClr val="4874CB">
                <a:lumMod val="75000"/>
                <a:alpha val="50000"/>
              </a:srgbClr>
            </a:solid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8" name="矩形 57">
              <a:extLst>
                <a:ext uri="{FF2B5EF4-FFF2-40B4-BE49-F238E27FC236}">
                  <a16:creationId xmlns:a16="http://schemas.microsoft.com/office/drawing/2014/main" id="{EE8A5461-B1A4-2D93-46BC-F4965000FF55}"/>
                </a:ext>
              </a:extLst>
            </p:cNvPr>
            <p:cNvSpPr/>
            <p:nvPr>
              <p:custDataLst>
                <p:tags r:id="rId16"/>
              </p:custDataLst>
            </p:nvPr>
          </p:nvSpPr>
          <p:spPr>
            <a:xfrm>
              <a:off x="13946" y="4527"/>
              <a:ext cx="2692" cy="2692"/>
            </a:xfrm>
            <a:prstGeom prst="rect">
              <a:avLst/>
            </a:prstGeom>
            <a:solidFill>
              <a:srgbClr val="4874CB">
                <a:lumMod val="75000"/>
                <a:alpha val="20000"/>
              </a:srgbClr>
            </a:solid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59" name="矩形 58">
              <a:extLst>
                <a:ext uri="{FF2B5EF4-FFF2-40B4-BE49-F238E27FC236}">
                  <a16:creationId xmlns:a16="http://schemas.microsoft.com/office/drawing/2014/main" id="{F46B948A-80C2-93C1-30BC-BD67C615BE74}"/>
                </a:ext>
              </a:extLst>
            </p:cNvPr>
            <p:cNvSpPr/>
            <p:nvPr>
              <p:custDataLst>
                <p:tags r:id="rId17"/>
              </p:custDataLst>
            </p:nvPr>
          </p:nvSpPr>
          <p:spPr>
            <a:xfrm>
              <a:off x="11254" y="1835"/>
              <a:ext cx="2692" cy="2692"/>
            </a:xfrm>
            <a:prstGeom prst="rect">
              <a:avLst/>
            </a:prstGeom>
            <a:solidFill>
              <a:srgbClr val="4874CB">
                <a:lumMod val="75000"/>
                <a:alpha val="20000"/>
              </a:srgbClr>
            </a:solid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p:sp>
          <p:nvSpPr>
            <p:cNvPr id="60" name="矩形 59">
              <a:extLst>
                <a:ext uri="{FF2B5EF4-FFF2-40B4-BE49-F238E27FC236}">
                  <a16:creationId xmlns:a16="http://schemas.microsoft.com/office/drawing/2014/main" id="{4450B69E-95BC-E9B6-F942-E00C8DA48032}"/>
                </a:ext>
              </a:extLst>
            </p:cNvPr>
            <p:cNvSpPr/>
            <p:nvPr>
              <p:custDataLst>
                <p:tags r:id="rId18"/>
              </p:custDataLst>
            </p:nvPr>
          </p:nvSpPr>
          <p:spPr>
            <a:xfrm>
              <a:off x="11254" y="7219"/>
              <a:ext cx="2692" cy="2692"/>
            </a:xfrm>
            <a:prstGeom prst="rect">
              <a:avLst/>
            </a:prstGeom>
            <a:solidFill>
              <a:srgbClr val="4874CB">
                <a:lumMod val="75000"/>
                <a:alpha val="20000"/>
              </a:srgbClr>
            </a:solidFill>
            <a:ln w="28575" cap="flat" cmpd="sng" algn="ctr">
              <a:solidFill>
                <a:sysClr val="windowText" lastClr="000000"/>
              </a:solidFill>
              <a:prstDash val="solid"/>
              <a:miter lim="800000"/>
            </a:ln>
            <a:effectLst/>
          </p:spPr>
          <p:txBody>
            <a:bodyPr rtlCol="0" anchor="ctr"/>
            <a:lstStyle/>
            <a:p>
              <a:pPr algn="ctr"/>
              <a:endParaRPr lang="zh-CN" altLang="en-US" sz="900">
                <a:solidFill>
                  <a:sysClr val="window" lastClr="FFFFFF"/>
                </a:solidFill>
                <a:latin typeface="Arial" panose="020B0604020202020204" pitchFamily="34" charset="0"/>
                <a:ea typeface="微软雅黑" panose="020B050302020402020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A3CA085-5713-D57D-7E4E-A09E0FC7ECFF}"/>
                    </a:ext>
                  </a:extLst>
                </p:cNvPr>
                <p:cNvSpPr txBox="1"/>
                <p:nvPr>
                  <p:custDataLst>
                    <p:tags r:id="rId19"/>
                  </p:custDataLst>
                </p:nvPr>
              </p:nvSpPr>
              <p:spPr>
                <a:xfrm>
                  <a:off x="9216" y="2766"/>
                  <a:ext cx="1386" cy="93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cs typeface="Cambria Math" panose="02040503050406030204" charset="0"/>
                              </a:rPr>
                            </m:ctrlPr>
                          </m:sSupPr>
                          <m:e>
                            <m:r>
                              <a:rPr lang="en-US" altLang="zh-CN" sz="1400" i="1">
                                <a:latin typeface="Cambria Math" panose="02040503050406030204" charset="0"/>
                                <a:cs typeface="Cambria Math" panose="02040503050406030204" charset="0"/>
                              </a:rPr>
                              <m:t>𝐴</m:t>
                            </m:r>
                          </m:e>
                          <m:sup>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1</m:t>
                                </m:r>
                              </m:sub>
                            </m:sSub>
                            <m:r>
                              <a:rPr lang="en-US" altLang="zh-CN" sz="1400" i="1">
                                <a:latin typeface="Cambria Math" panose="02040503050406030204" charset="0"/>
                                <a:cs typeface="Cambria Math" panose="02040503050406030204" charset="0"/>
                              </a:rPr>
                              <m:t>)</m:t>
                            </m:r>
                          </m:sup>
                        </m:sSup>
                      </m:oMath>
                    </m:oMathPara>
                  </a14:m>
                  <a:endParaRPr lang="en-US" altLang="zh-CN" sz="1400" i="1">
                    <a:latin typeface="Cambria Math" panose="02040503050406030204" charset="0"/>
                    <a:cs typeface="Cambria Math" panose="02040503050406030204" charset="0"/>
                  </a:endParaRPr>
                </a:p>
              </p:txBody>
            </p:sp>
          </mc:Choice>
          <mc:Fallback xmlns="">
            <p:sp>
              <p:nvSpPr>
                <p:cNvPr id="195" name="文本框 194"/>
                <p:cNvSpPr txBox="1">
                  <a:spLocks noRot="1" noChangeAspect="1" noMove="1" noResize="1" noEditPoints="1" noAdjustHandles="1" noChangeArrowheads="1" noChangeShapeType="1" noTextEdit="1"/>
                </p:cNvSpPr>
                <p:nvPr>
                  <p:custDataLst>
                    <p:tags r:id="rId64"/>
                  </p:custDataLst>
                </p:nvPr>
              </p:nvSpPr>
              <p:spPr>
                <a:xfrm>
                  <a:off x="9216" y="2766"/>
                  <a:ext cx="1386" cy="935"/>
                </a:xfrm>
                <a:prstGeom prst="rect">
                  <a:avLst/>
                </a:prstGeom>
                <a:blipFill rotWithShape="1">
                  <a:blip r:embed="rId6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E8D7D539-33BD-06E3-15B6-33E90F145285}"/>
                    </a:ext>
                  </a:extLst>
                </p:cNvPr>
                <p:cNvSpPr txBox="1"/>
                <p:nvPr>
                  <p:custDataLst>
                    <p:tags r:id="rId20"/>
                  </p:custDataLst>
                </p:nvPr>
              </p:nvSpPr>
              <p:spPr>
                <a:xfrm>
                  <a:off x="11480" y="2766"/>
                  <a:ext cx="2368" cy="93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cs typeface="Cambria Math" panose="02040503050406030204" charset="0"/>
                              </a:rPr>
                            </m:ctrlPr>
                          </m:sSupPr>
                          <m:e>
                            <m:r>
                              <a:rPr lang="en-US" altLang="zh-CN" sz="1400" i="1">
                                <a:latin typeface="Cambria Math" panose="02040503050406030204" charset="0"/>
                                <a:cs typeface="Cambria Math" panose="02040503050406030204" charset="0"/>
                              </a:rPr>
                              <m:t>𝐴</m:t>
                            </m:r>
                          </m:e>
                          <m:sup>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1</m:t>
                                </m:r>
                              </m:sub>
                            </m:sSub>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2</m:t>
                                </m:r>
                              </m:sub>
                            </m:sSub>
                            <m:r>
                              <a:rPr lang="en-US" altLang="zh-CN" sz="1400" i="1">
                                <a:latin typeface="Cambria Math" panose="02040503050406030204" charset="0"/>
                                <a:cs typeface="Cambria Math" panose="02040503050406030204" charset="0"/>
                              </a:rPr>
                              <m:t>)</m:t>
                            </m:r>
                          </m:sup>
                        </m:sSup>
                      </m:oMath>
                    </m:oMathPara>
                  </a14:m>
                  <a:endParaRPr lang="en-US" altLang="zh-CN" sz="1400" i="1">
                    <a:latin typeface="Cambria Math" panose="02040503050406030204" charset="0"/>
                    <a:cs typeface="Cambria Math" panose="02040503050406030204" charset="0"/>
                  </a:endParaRPr>
                </a:p>
              </p:txBody>
            </p:sp>
          </mc:Choice>
          <mc:Fallback xmlns="">
            <p:sp>
              <p:nvSpPr>
                <p:cNvPr id="196" name="文本框 195"/>
                <p:cNvSpPr txBox="1">
                  <a:spLocks noRot="1" noChangeAspect="1" noMove="1" noResize="1" noEditPoints="1" noAdjustHandles="1" noChangeArrowheads="1" noChangeShapeType="1" noTextEdit="1"/>
                </p:cNvSpPr>
                <p:nvPr>
                  <p:custDataLst>
                    <p:tags r:id="rId66"/>
                  </p:custDataLst>
                </p:nvPr>
              </p:nvSpPr>
              <p:spPr>
                <a:xfrm>
                  <a:off x="11480" y="2766"/>
                  <a:ext cx="2368" cy="935"/>
                </a:xfrm>
                <a:prstGeom prst="rect">
                  <a:avLst/>
                </a:prstGeom>
                <a:blipFill rotWithShape="1">
                  <a:blip r:embed="rId6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B93FD692-7D90-AFED-5515-D53996BB7829}"/>
                    </a:ext>
                  </a:extLst>
                </p:cNvPr>
                <p:cNvSpPr txBox="1"/>
                <p:nvPr>
                  <p:custDataLst>
                    <p:tags r:id="rId21"/>
                  </p:custDataLst>
                </p:nvPr>
              </p:nvSpPr>
              <p:spPr>
                <a:xfrm>
                  <a:off x="8736" y="5427"/>
                  <a:ext cx="2171" cy="93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cs typeface="Cambria Math" panose="02040503050406030204" charset="0"/>
                              </a:rPr>
                            </m:ctrlPr>
                          </m:sSupPr>
                          <m:e>
                            <m:r>
                              <a:rPr lang="en-US" altLang="zh-CN" sz="1400" i="1">
                                <a:latin typeface="Cambria Math" panose="02040503050406030204" charset="0"/>
                                <a:cs typeface="Cambria Math" panose="02040503050406030204" charset="0"/>
                              </a:rPr>
                              <m:t>𝐴</m:t>
                            </m:r>
                          </m:e>
                          <m:sup>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2</m:t>
                                </m:r>
                              </m:sub>
                            </m:sSub>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1</m:t>
                                </m:r>
                              </m:sub>
                            </m:sSub>
                            <m:r>
                              <a:rPr lang="en-US" altLang="zh-CN" sz="1400" i="1">
                                <a:latin typeface="Cambria Math" panose="02040503050406030204" charset="0"/>
                                <a:cs typeface="Cambria Math" panose="02040503050406030204" charset="0"/>
                              </a:rPr>
                              <m:t>)</m:t>
                            </m:r>
                          </m:sup>
                        </m:sSup>
                      </m:oMath>
                    </m:oMathPara>
                  </a14:m>
                  <a:endParaRPr lang="en-US" altLang="zh-CN" sz="1400" i="1">
                    <a:latin typeface="Cambria Math" panose="02040503050406030204" charset="0"/>
                    <a:cs typeface="Cambria Math" panose="02040503050406030204" charset="0"/>
                  </a:endParaRPr>
                </a:p>
              </p:txBody>
            </p:sp>
          </mc:Choice>
          <mc:Fallback xmlns="">
            <p:sp>
              <p:nvSpPr>
                <p:cNvPr id="197" name="文本框 196"/>
                <p:cNvSpPr txBox="1">
                  <a:spLocks noRot="1" noChangeAspect="1" noMove="1" noResize="1" noEditPoints="1" noAdjustHandles="1" noChangeArrowheads="1" noChangeShapeType="1" noTextEdit="1"/>
                </p:cNvSpPr>
                <p:nvPr>
                  <p:custDataLst>
                    <p:tags r:id="rId68"/>
                  </p:custDataLst>
                </p:nvPr>
              </p:nvSpPr>
              <p:spPr>
                <a:xfrm>
                  <a:off x="8736" y="5427"/>
                  <a:ext cx="2171" cy="935"/>
                </a:xfrm>
                <a:prstGeom prst="rect">
                  <a:avLst/>
                </a:prstGeom>
                <a:blipFill rotWithShape="1">
                  <a:blip r:embed="rId6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E853CA0-6E18-F28D-0A52-24C75519914A}"/>
                    </a:ext>
                  </a:extLst>
                </p:cNvPr>
                <p:cNvSpPr txBox="1"/>
                <p:nvPr>
                  <p:custDataLst>
                    <p:tags r:id="rId22"/>
                  </p:custDataLst>
                </p:nvPr>
              </p:nvSpPr>
              <p:spPr>
                <a:xfrm>
                  <a:off x="14098" y="5430"/>
                  <a:ext cx="2171" cy="93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cs typeface="Cambria Math" panose="02040503050406030204" charset="0"/>
                              </a:rPr>
                            </m:ctrlPr>
                          </m:sSupPr>
                          <m:e>
                            <m:r>
                              <a:rPr lang="en-US" altLang="zh-CN" sz="1400" i="1">
                                <a:latin typeface="Cambria Math" panose="02040503050406030204" charset="0"/>
                                <a:cs typeface="Cambria Math" panose="02040503050406030204" charset="0"/>
                              </a:rPr>
                              <m:t>𝐴</m:t>
                            </m:r>
                          </m:e>
                          <m:sup>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2</m:t>
                                </m:r>
                              </m:sub>
                            </m:sSub>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3</m:t>
                                </m:r>
                              </m:sub>
                            </m:sSub>
                            <m:r>
                              <a:rPr lang="en-US" altLang="zh-CN" sz="1400" i="1">
                                <a:latin typeface="Cambria Math" panose="02040503050406030204" charset="0"/>
                                <a:cs typeface="Cambria Math" panose="02040503050406030204" charset="0"/>
                              </a:rPr>
                              <m:t>)</m:t>
                            </m:r>
                          </m:sup>
                        </m:sSup>
                      </m:oMath>
                    </m:oMathPara>
                  </a14:m>
                  <a:endParaRPr lang="en-US" altLang="zh-CN" sz="1400" i="1">
                    <a:latin typeface="Cambria Math" panose="02040503050406030204" charset="0"/>
                    <a:cs typeface="Cambria Math" panose="02040503050406030204" charset="0"/>
                  </a:endParaRPr>
                </a:p>
              </p:txBody>
            </p:sp>
          </mc:Choice>
          <mc:Fallback xmlns="">
            <p:sp>
              <p:nvSpPr>
                <p:cNvPr id="198" name="文本框 197"/>
                <p:cNvSpPr txBox="1">
                  <a:spLocks noRot="1" noChangeAspect="1" noMove="1" noResize="1" noEditPoints="1" noAdjustHandles="1" noChangeArrowheads="1" noChangeShapeType="1" noTextEdit="1"/>
                </p:cNvSpPr>
                <p:nvPr>
                  <p:custDataLst>
                    <p:tags r:id="rId70"/>
                  </p:custDataLst>
                </p:nvPr>
              </p:nvSpPr>
              <p:spPr>
                <a:xfrm>
                  <a:off x="14098" y="5430"/>
                  <a:ext cx="2171" cy="935"/>
                </a:xfrm>
                <a:prstGeom prst="rect">
                  <a:avLst/>
                </a:prstGeom>
                <a:blipFill rotWithShape="1">
                  <a:blip r:embed="rId7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D599AE34-528F-5703-DE2C-A93FC2AC6BEF}"/>
                    </a:ext>
                  </a:extLst>
                </p:cNvPr>
                <p:cNvSpPr txBox="1"/>
                <p:nvPr>
                  <p:custDataLst>
                    <p:tags r:id="rId23"/>
                  </p:custDataLst>
                </p:nvPr>
              </p:nvSpPr>
              <p:spPr>
                <a:xfrm>
                  <a:off x="11417" y="8148"/>
                  <a:ext cx="2237" cy="93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cs typeface="Cambria Math" panose="02040503050406030204" charset="0"/>
                              </a:rPr>
                            </m:ctrlPr>
                          </m:sSupPr>
                          <m:e>
                            <m:r>
                              <a:rPr lang="en-US" altLang="zh-CN" sz="1400" i="1">
                                <a:latin typeface="Cambria Math" panose="02040503050406030204" charset="0"/>
                                <a:cs typeface="Cambria Math" panose="02040503050406030204" charset="0"/>
                              </a:rPr>
                              <m:t>𝐴</m:t>
                            </m:r>
                          </m:e>
                          <m:sup>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3</m:t>
                                </m:r>
                              </m:sub>
                            </m:sSub>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2</m:t>
                                </m:r>
                              </m:sub>
                            </m:sSub>
                            <m:r>
                              <a:rPr lang="en-US" altLang="zh-CN" sz="1400" i="1">
                                <a:latin typeface="Cambria Math" panose="02040503050406030204" charset="0"/>
                                <a:cs typeface="Cambria Math" panose="02040503050406030204" charset="0"/>
                              </a:rPr>
                              <m:t>)</m:t>
                            </m:r>
                          </m:sup>
                        </m:sSup>
                      </m:oMath>
                    </m:oMathPara>
                  </a14:m>
                  <a:endParaRPr lang="en-US" altLang="zh-CN" sz="1400" i="1">
                    <a:latin typeface="Cambria Math" panose="02040503050406030204" charset="0"/>
                    <a:cs typeface="Cambria Math" panose="02040503050406030204" charset="0"/>
                  </a:endParaRPr>
                </a:p>
              </p:txBody>
            </p:sp>
          </mc:Choice>
          <mc:Fallback xmlns="">
            <p:sp>
              <p:nvSpPr>
                <p:cNvPr id="199" name="文本框 198"/>
                <p:cNvSpPr txBox="1">
                  <a:spLocks noRot="1" noChangeAspect="1" noMove="1" noResize="1" noEditPoints="1" noAdjustHandles="1" noChangeArrowheads="1" noChangeShapeType="1" noTextEdit="1"/>
                </p:cNvSpPr>
                <p:nvPr>
                  <p:custDataLst>
                    <p:tags r:id="rId72"/>
                  </p:custDataLst>
                </p:nvPr>
              </p:nvSpPr>
              <p:spPr>
                <a:xfrm>
                  <a:off x="11417" y="8148"/>
                  <a:ext cx="2237" cy="935"/>
                </a:xfrm>
                <a:prstGeom prst="rect">
                  <a:avLst/>
                </a:prstGeom>
                <a:blipFill rotWithShape="1">
                  <a:blip r:embed="rId7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85DB1DC4-92AC-7EFA-BCB9-D2D0EF5A8300}"/>
                    </a:ext>
                  </a:extLst>
                </p:cNvPr>
                <p:cNvSpPr txBox="1"/>
                <p:nvPr>
                  <p:custDataLst>
                    <p:tags r:id="rId24"/>
                  </p:custDataLst>
                </p:nvPr>
              </p:nvSpPr>
              <p:spPr>
                <a:xfrm>
                  <a:off x="11810" y="5430"/>
                  <a:ext cx="1385" cy="93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cs typeface="Cambria Math" panose="02040503050406030204" charset="0"/>
                              </a:rPr>
                            </m:ctrlPr>
                          </m:sSupPr>
                          <m:e>
                            <m:r>
                              <a:rPr lang="en-US" altLang="zh-CN" sz="1400" i="1">
                                <a:latin typeface="Cambria Math" panose="02040503050406030204" charset="0"/>
                                <a:cs typeface="Cambria Math" panose="02040503050406030204" charset="0"/>
                              </a:rPr>
                              <m:t>𝐴</m:t>
                            </m:r>
                          </m:e>
                          <m:sup>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2</m:t>
                                </m:r>
                              </m:sub>
                            </m:sSub>
                            <m:r>
                              <a:rPr lang="en-US" altLang="zh-CN" sz="1400" i="1">
                                <a:latin typeface="Cambria Math" panose="02040503050406030204" charset="0"/>
                                <a:cs typeface="Cambria Math" panose="02040503050406030204" charset="0"/>
                              </a:rPr>
                              <m:t>)</m:t>
                            </m:r>
                          </m:sup>
                        </m:sSup>
                      </m:oMath>
                    </m:oMathPara>
                  </a14:m>
                  <a:endParaRPr lang="en-US" altLang="zh-CN" sz="1400" i="1">
                    <a:latin typeface="Cambria Math" panose="02040503050406030204" charset="0"/>
                    <a:cs typeface="Cambria Math" panose="02040503050406030204" charset="0"/>
                  </a:endParaRPr>
                </a:p>
              </p:txBody>
            </p:sp>
          </mc:Choice>
          <mc:Fallback xmlns="">
            <p:sp>
              <p:nvSpPr>
                <p:cNvPr id="200" name="文本框 199"/>
                <p:cNvSpPr txBox="1">
                  <a:spLocks noRot="1" noChangeAspect="1" noMove="1" noResize="1" noEditPoints="1" noAdjustHandles="1" noChangeArrowheads="1" noChangeShapeType="1" noTextEdit="1"/>
                </p:cNvSpPr>
                <p:nvPr>
                  <p:custDataLst>
                    <p:tags r:id="rId74"/>
                  </p:custDataLst>
                </p:nvPr>
              </p:nvSpPr>
              <p:spPr>
                <a:xfrm>
                  <a:off x="11810" y="5430"/>
                  <a:ext cx="1385" cy="935"/>
                </a:xfrm>
                <a:prstGeom prst="rect">
                  <a:avLst/>
                </a:prstGeom>
                <a:blipFill rotWithShape="1">
                  <a:blip r:embed="rId7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E477E3EB-01FA-DC4B-A7AB-E629DD21A3C1}"/>
                    </a:ext>
                  </a:extLst>
                </p:cNvPr>
                <p:cNvSpPr txBox="1"/>
                <p:nvPr>
                  <p:custDataLst>
                    <p:tags r:id="rId25"/>
                  </p:custDataLst>
                </p:nvPr>
              </p:nvSpPr>
              <p:spPr>
                <a:xfrm>
                  <a:off x="14601" y="8148"/>
                  <a:ext cx="1436" cy="93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cs typeface="Cambria Math" panose="02040503050406030204" charset="0"/>
                              </a:rPr>
                            </m:ctrlPr>
                          </m:sSupPr>
                          <m:e>
                            <m:r>
                              <a:rPr lang="en-US" altLang="zh-CN" sz="1400" i="1">
                                <a:latin typeface="Cambria Math" panose="02040503050406030204" charset="0"/>
                                <a:cs typeface="Cambria Math" panose="02040503050406030204" charset="0"/>
                              </a:rPr>
                              <m:t>𝐴</m:t>
                            </m:r>
                          </m:e>
                          <m:sup>
                            <m:r>
                              <a:rPr lang="en-US" altLang="zh-CN" sz="1400" i="1">
                                <a:latin typeface="Cambria Math" panose="02040503050406030204" charset="0"/>
                                <a:cs typeface="Cambria Math" panose="02040503050406030204" charset="0"/>
                              </a:rPr>
                              <m:t>(</m:t>
                            </m:r>
                            <m:sSub>
                              <m:sSubPr>
                                <m:ctrlPr>
                                  <a:rPr lang="en-US" altLang="zh-CN" sz="1400" i="1">
                                    <a:latin typeface="Cambria Math" panose="02040503050406030204" pitchFamily="18" charset="0"/>
                                    <a:cs typeface="Cambria Math" panose="02040503050406030204" charset="0"/>
                                  </a:rPr>
                                </m:ctrlPr>
                              </m:sSubPr>
                              <m:e>
                                <m:r>
                                  <a:rPr lang="en-US" altLang="zh-CN" sz="1400" i="1">
                                    <a:latin typeface="Cambria Math" panose="02040503050406030204" charset="0"/>
                                    <a:cs typeface="Cambria Math" panose="02040503050406030204" charset="0"/>
                                  </a:rPr>
                                  <m:t>𝑡</m:t>
                                </m:r>
                              </m:e>
                              <m:sub>
                                <m:r>
                                  <a:rPr lang="en-US" altLang="zh-CN" sz="1400" i="1">
                                    <a:latin typeface="Cambria Math" panose="02040503050406030204" charset="0"/>
                                    <a:cs typeface="Cambria Math" panose="02040503050406030204" charset="0"/>
                                  </a:rPr>
                                  <m:t>3</m:t>
                                </m:r>
                              </m:sub>
                            </m:sSub>
                            <m:r>
                              <a:rPr lang="en-US" altLang="zh-CN" sz="1400" i="1">
                                <a:latin typeface="Cambria Math" panose="02040503050406030204" charset="0"/>
                                <a:cs typeface="Cambria Math" panose="02040503050406030204" charset="0"/>
                              </a:rPr>
                              <m:t>)</m:t>
                            </m:r>
                          </m:sup>
                        </m:sSup>
                      </m:oMath>
                    </m:oMathPara>
                  </a14:m>
                  <a:endParaRPr lang="en-US" altLang="zh-CN" sz="1400" i="1">
                    <a:latin typeface="Cambria Math" panose="02040503050406030204" charset="0"/>
                    <a:cs typeface="Cambria Math" panose="02040503050406030204" charset="0"/>
                  </a:endParaRPr>
                </a:p>
              </p:txBody>
            </p:sp>
          </mc:Choice>
          <mc:Fallback xmlns="">
            <p:sp>
              <p:nvSpPr>
                <p:cNvPr id="201" name="文本框 200"/>
                <p:cNvSpPr txBox="1">
                  <a:spLocks noRot="1" noChangeAspect="1" noMove="1" noResize="1" noEditPoints="1" noAdjustHandles="1" noChangeArrowheads="1" noChangeShapeType="1" noTextEdit="1"/>
                </p:cNvSpPr>
                <p:nvPr>
                  <p:custDataLst>
                    <p:tags r:id="rId76"/>
                  </p:custDataLst>
                </p:nvPr>
              </p:nvSpPr>
              <p:spPr>
                <a:xfrm>
                  <a:off x="14601" y="8148"/>
                  <a:ext cx="1436" cy="935"/>
                </a:xfrm>
                <a:prstGeom prst="rect">
                  <a:avLst/>
                </a:prstGeom>
                <a:blipFill rotWithShape="1">
                  <a:blip r:embed="rId77"/>
                </a:blipFill>
              </p:spPr>
              <p:txBody>
                <a:bodyPr/>
                <a:lstStyle/>
                <a:p>
                  <a:r>
                    <a:rPr lang="zh-CN" altLang="en-US">
                      <a:noFill/>
                    </a:rPr>
                    <a:t> </a:t>
                  </a:r>
                </a:p>
              </p:txBody>
            </p:sp>
          </mc:Fallback>
        </mc:AlternateContent>
      </p:grpSp>
      <p:sp>
        <p:nvSpPr>
          <p:cNvPr id="68" name="文本框 67">
            <a:extLst>
              <a:ext uri="{FF2B5EF4-FFF2-40B4-BE49-F238E27FC236}">
                <a16:creationId xmlns:a16="http://schemas.microsoft.com/office/drawing/2014/main" id="{0E55571B-DCFC-9748-38C1-3181B89B1188}"/>
              </a:ext>
            </a:extLst>
          </p:cNvPr>
          <p:cNvSpPr txBox="1"/>
          <p:nvPr>
            <p:custDataLst>
              <p:tags r:id="rId2"/>
            </p:custDataLst>
          </p:nvPr>
        </p:nvSpPr>
        <p:spPr>
          <a:xfrm>
            <a:off x="1149985" y="1725295"/>
            <a:ext cx="5508625" cy="398780"/>
          </a:xfrm>
          <a:prstGeom prst="rect">
            <a:avLst/>
          </a:prstGeom>
          <a:noFill/>
        </p:spPr>
        <p:txBody>
          <a:bodyPr wrap="square" rtlCol="0" anchor="t">
            <a:spAutoFit/>
          </a:bodyPr>
          <a:lstStyle/>
          <a:p>
            <a:r>
              <a:rPr lang="zh-CN" altLang="en-US" sz="2000" b="1" i="1">
                <a:latin typeface="Times New Roman" panose="02020603050405020304" charset="0"/>
                <a:cs typeface="Times New Roman" panose="02020603050405020304" charset="0"/>
                <a:sym typeface="+mn-ea"/>
              </a:rPr>
              <a:t>Step1：</a:t>
            </a:r>
            <a:r>
              <a:rPr lang="zh-CN" altLang="en-US" sz="2000">
                <a:sym typeface="+mn-ea"/>
              </a:rPr>
              <a:t> 时间节点自连接构建</a:t>
            </a:r>
          </a:p>
        </p:txBody>
      </p:sp>
      <p:sp>
        <p:nvSpPr>
          <p:cNvPr id="69" name="文本框 68">
            <a:extLst>
              <a:ext uri="{FF2B5EF4-FFF2-40B4-BE49-F238E27FC236}">
                <a16:creationId xmlns:a16="http://schemas.microsoft.com/office/drawing/2014/main" id="{6C86E09E-2F95-C49A-BB10-0E0FCA682585}"/>
              </a:ext>
            </a:extLst>
          </p:cNvPr>
          <p:cNvSpPr txBox="1"/>
          <p:nvPr>
            <p:custDataLst>
              <p:tags r:id="rId3"/>
            </p:custDataLst>
          </p:nvPr>
        </p:nvSpPr>
        <p:spPr>
          <a:xfrm>
            <a:off x="1149985" y="3509010"/>
            <a:ext cx="10697210" cy="398780"/>
          </a:xfrm>
          <a:prstGeom prst="rect">
            <a:avLst/>
          </a:prstGeom>
          <a:noFill/>
        </p:spPr>
        <p:txBody>
          <a:bodyPr wrap="square" rtlCol="0" anchor="t">
            <a:spAutoFit/>
          </a:bodyPr>
          <a:lstStyle/>
          <a:p>
            <a:r>
              <a:rPr lang="zh-CN" altLang="en-US" sz="2000" b="1" i="1">
                <a:latin typeface="Times New Roman" panose="02020603050405020304" charset="0"/>
                <a:cs typeface="Times New Roman" panose="02020603050405020304" charset="0"/>
                <a:sym typeface="+mn-ea"/>
              </a:rPr>
              <a:t>Step2：</a:t>
            </a:r>
            <a:r>
              <a:rPr lang="zh-CN" altLang="en-US" sz="2000">
                <a:sym typeface="+mn-ea"/>
              </a:rPr>
              <a:t> 确定节点索引</a:t>
            </a:r>
          </a:p>
        </p:txBody>
      </p:sp>
      <p:sp>
        <p:nvSpPr>
          <p:cNvPr id="70" name="文本框 69">
            <a:extLst>
              <a:ext uri="{FF2B5EF4-FFF2-40B4-BE49-F238E27FC236}">
                <a16:creationId xmlns:a16="http://schemas.microsoft.com/office/drawing/2014/main" id="{403BAD77-44ED-58C2-D64F-A930BB3B914E}"/>
              </a:ext>
            </a:extLst>
          </p:cNvPr>
          <p:cNvSpPr txBox="1"/>
          <p:nvPr>
            <p:custDataLst>
              <p:tags r:id="rId4"/>
            </p:custDataLst>
          </p:nvPr>
        </p:nvSpPr>
        <p:spPr>
          <a:xfrm>
            <a:off x="1149985" y="5109845"/>
            <a:ext cx="10697210" cy="398780"/>
          </a:xfrm>
          <a:prstGeom prst="rect">
            <a:avLst/>
          </a:prstGeom>
          <a:noFill/>
        </p:spPr>
        <p:txBody>
          <a:bodyPr wrap="square" rtlCol="0" anchor="t">
            <a:spAutoFit/>
          </a:bodyPr>
          <a:lstStyle/>
          <a:p>
            <a:r>
              <a:rPr lang="zh-CN" altLang="en-US" sz="2000" b="1" i="1">
                <a:latin typeface="Times New Roman" panose="02020603050405020304" charset="0"/>
                <a:cs typeface="Times New Roman" panose="02020603050405020304" charset="0"/>
                <a:sym typeface="+mn-ea"/>
              </a:rPr>
              <a:t>Step3：</a:t>
            </a:r>
            <a:r>
              <a:rPr lang="zh-CN" altLang="en-US" sz="2000">
                <a:sym typeface="+mn-ea"/>
              </a:rPr>
              <a:t> 构建邻接矩阵</a:t>
            </a: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776C2BE2-B214-9D25-69E8-B4CA589235E5}"/>
                  </a:ext>
                </a:extLst>
              </p:cNvPr>
              <p:cNvSpPr txBox="1"/>
              <p:nvPr/>
            </p:nvSpPr>
            <p:spPr>
              <a:xfrm>
                <a:off x="9233710" y="4815667"/>
                <a:ext cx="2316916"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i="1" smtClean="0">
                              <a:solidFill>
                                <a:srgbClr val="836967"/>
                              </a:solidFill>
                              <a:latin typeface="Cambria Math" panose="02040503050406030204" pitchFamily="18" charset="0"/>
                            </a:rPr>
                          </m:ctrlPr>
                        </m:sSubSupPr>
                        <m:e>
                          <m:r>
                            <a:rPr lang="zh-CN" altLang="en-US" sz="2400" i="1">
                              <a:latin typeface="Cambria Math" panose="02040503050406030204" pitchFamily="18" charset="0"/>
                            </a:rPr>
                            <m:t>𝐴</m:t>
                          </m:r>
                        </m:e>
                        <m:sub>
                          <m:r>
                            <a:rPr lang="zh-CN" altLang="en-US" sz="2400" i="0">
                              <a:latin typeface="Cambria Math" panose="02040503050406030204" pitchFamily="18" charset="0"/>
                            </a:rPr>
                            <m:t>ⅈ,</m:t>
                          </m:r>
                          <m:r>
                            <a:rPr lang="zh-CN" altLang="en-US" sz="2400" i="1">
                              <a:latin typeface="Cambria Math" panose="02040503050406030204" pitchFamily="18" charset="0"/>
                            </a:rPr>
                            <m:t>𝑗</m:t>
                          </m:r>
                        </m:sub>
                        <m:sup>
                          <m:r>
                            <a:rPr lang="zh-CN" altLang="en-US" sz="2400" i="0">
                              <a:latin typeface="Cambria Math" panose="02040503050406030204" pitchFamily="18" charset="0"/>
                            </a:rPr>
                            <m:t>′</m:t>
                          </m:r>
                        </m:sup>
                      </m:sSubSup>
                      <m:r>
                        <a:rPr lang="zh-CN" altLang="en-US" sz="2400" i="0">
                          <a:latin typeface="Cambria Math" panose="02040503050406030204" pitchFamily="18" charset="0"/>
                        </a:rPr>
                        <m:t>=</m:t>
                      </m:r>
                      <m:d>
                        <m:dPr>
                          <m:begChr m:val="{"/>
                          <m:endChr m:val=""/>
                          <m:ctrlPr>
                            <a:rPr lang="zh-CN" altLang="en-US" sz="2400" i="1">
                              <a:solidFill>
                                <a:srgbClr val="836967"/>
                              </a:solidFill>
                              <a:latin typeface="Cambria Math" panose="02040503050406030204" pitchFamily="18" charset="0"/>
                            </a:rPr>
                          </m:ctrlPr>
                        </m:dPr>
                        <m:e>
                          <m:m>
                            <m:mPr>
                              <m:plcHide m:val="on"/>
                              <m:mcs>
                                <m:mc>
                                  <m:mcPr>
                                    <m:count m:val="1"/>
                                    <m:mcJc m:val="center"/>
                                  </m:mcPr>
                                </m:mc>
                              </m:mcs>
                              <m:ctrlPr>
                                <a:rPr lang="zh-CN" altLang="en-US" sz="2400" i="1">
                                  <a:solidFill>
                                    <a:srgbClr val="836967"/>
                                  </a:solidFill>
                                  <a:latin typeface="Cambria Math" panose="02040503050406030204" pitchFamily="18" charset="0"/>
                                </a:rPr>
                              </m:ctrlPr>
                            </m:mPr>
                            <m:mr>
                              <m:e>
                                <m:r>
                                  <a:rPr lang="zh-CN" altLang="en-US" sz="2400" i="0">
                                    <a:latin typeface="Cambria Math" panose="02040503050406030204" pitchFamily="18" charset="0"/>
                                  </a:rPr>
                                  <m:t>1,</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𝑣</m:t>
                                    </m:r>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𝑣</m:t>
                                    </m:r>
                                  </m:e>
                                  <m:sub>
                                    <m:r>
                                      <a:rPr lang="zh-CN" altLang="en-US" sz="2400" i="1">
                                        <a:latin typeface="Cambria Math" panose="02040503050406030204" pitchFamily="18" charset="0"/>
                                      </a:rPr>
                                      <m:t>𝑗</m:t>
                                    </m:r>
                                  </m:sub>
                                </m:sSub>
                              </m:e>
                            </m:mr>
                            <m:mr>
                              <m:e>
                                <m:r>
                                  <a:rPr lang="en-US" altLang="zh-CN" sz="2400" b="0" i="0" smtClean="0">
                                    <a:latin typeface="Cambria Math" panose="02040503050406030204" pitchFamily="18" charset="0"/>
                                  </a:rPr>
                                  <m:t>0</m:t>
                                </m:r>
                                <m:r>
                                  <a:rPr lang="zh-CN" altLang="en-US" sz="2400" i="1">
                                    <a:latin typeface="Cambria Math" panose="02040503050406030204" pitchFamily="18" charset="0"/>
                                  </a:rPr>
                                  <m:t>，</m:t>
                                </m:r>
                                <m:r>
                                  <m:rPr>
                                    <m:sty m:val="p"/>
                                  </m:rPr>
                                  <a:rPr lang="en-US" altLang="zh-CN" sz="2400" i="1">
                                    <a:latin typeface="Cambria Math" panose="02040503050406030204" pitchFamily="18" charset="0"/>
                                  </a:rPr>
                                  <m:t>other</m:t>
                                </m:r>
                              </m:e>
                            </m:mr>
                          </m:m>
                        </m:e>
                      </m:d>
                    </m:oMath>
                  </m:oMathPara>
                </a14:m>
                <a:endParaRPr lang="zh-CN" altLang="en-US" sz="2400" dirty="0"/>
              </a:p>
            </p:txBody>
          </p:sp>
        </mc:Choice>
        <mc:Fallback xmlns="">
          <p:sp>
            <p:nvSpPr>
              <p:cNvPr id="73" name="文本框 72">
                <a:extLst>
                  <a:ext uri="{FF2B5EF4-FFF2-40B4-BE49-F238E27FC236}">
                    <a16:creationId xmlns:a16="http://schemas.microsoft.com/office/drawing/2014/main" id="{776C2BE2-B214-9D25-69E8-B4CA589235E5}"/>
                  </a:ext>
                </a:extLst>
              </p:cNvPr>
              <p:cNvSpPr txBox="1">
                <a:spLocks noRot="1" noChangeAspect="1" noMove="1" noResize="1" noEditPoints="1" noAdjustHandles="1" noChangeArrowheads="1" noChangeShapeType="1" noTextEdit="1"/>
              </p:cNvSpPr>
              <p:nvPr/>
            </p:nvSpPr>
            <p:spPr>
              <a:xfrm>
                <a:off x="9233710" y="4815667"/>
                <a:ext cx="2316916" cy="823815"/>
              </a:xfrm>
              <a:prstGeom prst="rect">
                <a:avLst/>
              </a:prstGeom>
              <a:blipFill>
                <a:blip r:embed="rId7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4FE50AAC-C537-88D3-76A2-FE73B266897F}"/>
                  </a:ext>
                </a:extLst>
              </p:cNvPr>
              <p:cNvSpPr txBox="1"/>
              <p:nvPr/>
            </p:nvSpPr>
            <p:spPr>
              <a:xfrm>
                <a:off x="6229748" y="3481658"/>
                <a:ext cx="28854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ⅈ</m:t>
                      </m:r>
                      <m:r>
                        <a:rPr lang="zh-CN" altLang="en-US" sz="2400" i="1">
                          <a:latin typeface="Cambria Math" panose="02040503050406030204" pitchFamily="18" charset="0"/>
                        </a:rPr>
                        <m:t>𝑛𝑑</m:t>
                      </m:r>
                      <m:r>
                        <a:rPr lang="zh-CN" altLang="en-US" sz="2400" i="0">
                          <a:latin typeface="Cambria Math" panose="02040503050406030204" pitchFamily="18" charset="0"/>
                        </a:rPr>
                        <m:t>ⅇ</m:t>
                      </m:r>
                      <m:r>
                        <a:rPr lang="zh-CN" altLang="en-US" sz="2400" i="1">
                          <a:latin typeface="Cambria Math" panose="02040503050406030204" pitchFamily="18" charset="0"/>
                        </a:rPr>
                        <m:t>𝑥</m:t>
                      </m:r>
                      <m:r>
                        <a:rPr lang="zh-CN" altLang="en-US" sz="2400" i="0">
                          <a:latin typeface="Cambria Math" panose="02040503050406030204" pitchFamily="18" charset="0"/>
                        </a:rPr>
                        <m:t>=</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𝑡</m:t>
                          </m:r>
                          <m:r>
                            <a:rPr lang="zh-CN" altLang="en-US" sz="2400" i="0">
                              <a:latin typeface="Cambria Math" panose="02040503050406030204" pitchFamily="18" charset="0"/>
                            </a:rPr>
                            <m:t>−1</m:t>
                          </m:r>
                        </m:e>
                      </m:d>
                      <m:r>
                        <a:rPr lang="zh-CN" altLang="en-US" sz="2400" i="1">
                          <a:latin typeface="Cambria Math" panose="02040503050406030204" pitchFamily="18" charset="0"/>
                        </a:rPr>
                        <m:t>𝑁</m:t>
                      </m:r>
                      <m:r>
                        <a:rPr lang="zh-CN" altLang="en-US" sz="2400" i="0">
                          <a:latin typeface="Cambria Math" panose="02040503050406030204" pitchFamily="18" charset="0"/>
                        </a:rPr>
                        <m:t>+</m:t>
                      </m:r>
                      <m:r>
                        <a:rPr lang="zh-CN" altLang="en-US" sz="2400" i="1">
                          <a:latin typeface="Cambria Math" panose="02040503050406030204" pitchFamily="18" charset="0"/>
                        </a:rPr>
                        <m:t>𝑖</m:t>
                      </m:r>
                    </m:oMath>
                  </m:oMathPara>
                </a14:m>
                <a:endParaRPr lang="zh-CN" altLang="en-US" sz="2400" dirty="0"/>
              </a:p>
            </p:txBody>
          </p:sp>
        </mc:Choice>
        <mc:Fallback xmlns="">
          <p:sp>
            <p:nvSpPr>
              <p:cNvPr id="108" name="文本框 107">
                <a:extLst>
                  <a:ext uri="{FF2B5EF4-FFF2-40B4-BE49-F238E27FC236}">
                    <a16:creationId xmlns:a16="http://schemas.microsoft.com/office/drawing/2014/main" id="{4FE50AAC-C537-88D3-76A2-FE73B266897F}"/>
                  </a:ext>
                </a:extLst>
              </p:cNvPr>
              <p:cNvSpPr txBox="1">
                <a:spLocks noRot="1" noChangeAspect="1" noMove="1" noResize="1" noEditPoints="1" noAdjustHandles="1" noChangeArrowheads="1" noChangeShapeType="1" noTextEdit="1"/>
              </p:cNvSpPr>
              <p:nvPr/>
            </p:nvSpPr>
            <p:spPr>
              <a:xfrm>
                <a:off x="6229748" y="3481658"/>
                <a:ext cx="2885470" cy="369332"/>
              </a:xfrm>
              <a:prstGeom prst="rect">
                <a:avLst/>
              </a:prstGeom>
              <a:blipFill>
                <a:blip r:embed="rId79"/>
                <a:stretch>
                  <a:fillRect l="-1691" r="-1480" b="-9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98655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56C9F-9645-4263-19A5-54B49C6B6425}"/>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481DE410-1939-D6BF-5749-FC90102ACC5E}"/>
              </a:ext>
            </a:extLst>
          </p:cNvPr>
          <p:cNvSpPr>
            <a:spLocks noGrp="1"/>
          </p:cNvSpPr>
          <p:nvPr>
            <p:custDataLst>
              <p:tags r:id="rId1"/>
            </p:custDataLst>
          </p:nvPr>
        </p:nvSpPr>
        <p:spPr>
          <a:xfrm>
            <a:off x="609600" y="286385"/>
            <a:ext cx="5687060" cy="441960"/>
          </a:xfrm>
          <a:prstGeom prst="rect">
            <a:avLst/>
          </a:prstGeom>
        </p:spPr>
        <p:txBody>
          <a:bodyPr vert="horz" lIns="0" tIns="0" rIns="0" bIns="0" rtlCol="0" anchor="ctr"/>
          <a:lstStyle>
            <a:lvl1pPr algn="l" defTabSz="914400" rtl="0" eaLnBrk="1" latinLnBrk="0" hangingPunct="1">
              <a:lnSpc>
                <a:spcPct val="90000"/>
              </a:lnSpc>
              <a:spcBef>
                <a:spcPct val="0"/>
              </a:spcBef>
              <a:buNone/>
              <a:defRPr sz="2400" b="0" kern="1200" spc="200" baseline="0">
                <a:solidFill>
                  <a:schemeClr val="tx1"/>
                </a:solidFill>
                <a:latin typeface="+mj-lt"/>
                <a:ea typeface="+mj-ea"/>
                <a:cs typeface="+mj-cs"/>
              </a:defRPr>
            </a:lvl1pPr>
          </a:lstStyle>
          <a:p>
            <a:r>
              <a:rPr lang="en-US" altLang="zh-CN" dirty="0">
                <a:latin typeface="+mj-ea"/>
              </a:rPr>
              <a:t>02.</a:t>
            </a:r>
            <a:r>
              <a:rPr lang="zh-CN" altLang="en-US" dirty="0">
                <a:latin typeface="+mj-ea"/>
                <a:sym typeface="+mn-ea"/>
              </a:rPr>
              <a:t>实验原理</a:t>
            </a:r>
            <a:r>
              <a:rPr lang="en-US" altLang="zh-CN" dirty="0">
                <a:latin typeface="+mj-ea"/>
                <a:sym typeface="+mn-ea"/>
              </a:rPr>
              <a:t>——</a:t>
            </a:r>
            <a:r>
              <a:rPr lang="zh-CN" altLang="en-US" dirty="0">
                <a:latin typeface="+mj-ea"/>
                <a:sym typeface="+mn-ea"/>
              </a:rPr>
              <a:t>时空同步图卷积模块</a:t>
            </a:r>
          </a:p>
        </p:txBody>
      </p:sp>
      <p:sp>
        <p:nvSpPr>
          <p:cNvPr id="3" name="文本框 2">
            <a:extLst>
              <a:ext uri="{FF2B5EF4-FFF2-40B4-BE49-F238E27FC236}">
                <a16:creationId xmlns:a16="http://schemas.microsoft.com/office/drawing/2014/main" id="{A9C615BF-299F-8DB7-D198-FA37D22766D5}"/>
              </a:ext>
            </a:extLst>
          </p:cNvPr>
          <p:cNvSpPr txBox="1"/>
          <p:nvPr>
            <p:custDataLst>
              <p:tags r:id="rId2"/>
            </p:custDataLst>
          </p:nvPr>
        </p:nvSpPr>
        <p:spPr>
          <a:xfrm>
            <a:off x="453390" y="1370965"/>
            <a:ext cx="3945890" cy="398780"/>
          </a:xfrm>
          <a:prstGeom prst="rect">
            <a:avLst/>
          </a:prstGeom>
          <a:noFill/>
        </p:spPr>
        <p:txBody>
          <a:bodyPr wrap="square" rtlCol="0" anchor="t">
            <a:spAutoFit/>
          </a:bodyPr>
          <a:lstStyle/>
          <a:p>
            <a:r>
              <a:rPr lang="zh-CN" altLang="en-US" sz="2000" b="1" i="1">
                <a:latin typeface="Times New Roman" panose="02020603050405020304" charset="0"/>
                <a:cs typeface="Times New Roman" panose="02020603050405020304" charset="0"/>
                <a:sym typeface="+mn-ea"/>
              </a:rPr>
              <a:t>Step1：</a:t>
            </a:r>
            <a:r>
              <a:rPr lang="zh-CN" altLang="en-US" sz="2000">
                <a:sym typeface="+mn-ea"/>
              </a:rPr>
              <a:t> 输入时空图特征</a:t>
            </a:r>
          </a:p>
        </p:txBody>
      </p:sp>
      <p:sp>
        <p:nvSpPr>
          <p:cNvPr id="4" name="文本框 3">
            <a:extLst>
              <a:ext uri="{FF2B5EF4-FFF2-40B4-BE49-F238E27FC236}">
                <a16:creationId xmlns:a16="http://schemas.microsoft.com/office/drawing/2014/main" id="{DEA57204-4CC3-69B3-675A-5713EF897979}"/>
              </a:ext>
            </a:extLst>
          </p:cNvPr>
          <p:cNvSpPr txBox="1"/>
          <p:nvPr>
            <p:custDataLst>
              <p:tags r:id="rId3"/>
            </p:custDataLst>
          </p:nvPr>
        </p:nvSpPr>
        <p:spPr>
          <a:xfrm>
            <a:off x="453390" y="2169160"/>
            <a:ext cx="2948940" cy="398780"/>
          </a:xfrm>
          <a:prstGeom prst="rect">
            <a:avLst/>
          </a:prstGeom>
          <a:noFill/>
        </p:spPr>
        <p:txBody>
          <a:bodyPr wrap="square" rtlCol="0" anchor="t">
            <a:spAutoFit/>
          </a:bodyPr>
          <a:lstStyle/>
          <a:p>
            <a:r>
              <a:rPr lang="zh-CN" altLang="en-US" sz="2000" b="1" i="1">
                <a:latin typeface="Times New Roman" panose="02020603050405020304" charset="0"/>
                <a:cs typeface="Times New Roman" panose="02020603050405020304" charset="0"/>
                <a:sym typeface="+mn-ea"/>
              </a:rPr>
              <a:t>Step2：</a:t>
            </a:r>
            <a:r>
              <a:rPr lang="zh-CN" altLang="en-US" sz="2000">
                <a:sym typeface="+mn-ea"/>
              </a:rPr>
              <a:t> 进行图卷积操作</a:t>
            </a:r>
          </a:p>
        </p:txBody>
      </p:sp>
      <p:sp>
        <p:nvSpPr>
          <p:cNvPr id="5" name="文本框 4">
            <a:extLst>
              <a:ext uri="{FF2B5EF4-FFF2-40B4-BE49-F238E27FC236}">
                <a16:creationId xmlns:a16="http://schemas.microsoft.com/office/drawing/2014/main" id="{3DBA0104-0622-0837-D632-41D9AD822908}"/>
              </a:ext>
            </a:extLst>
          </p:cNvPr>
          <p:cNvSpPr txBox="1"/>
          <p:nvPr>
            <p:custDataLst>
              <p:tags r:id="rId4"/>
            </p:custDataLst>
          </p:nvPr>
        </p:nvSpPr>
        <p:spPr>
          <a:xfrm>
            <a:off x="453390" y="3452495"/>
            <a:ext cx="4325620" cy="398780"/>
          </a:xfrm>
          <a:prstGeom prst="rect">
            <a:avLst/>
          </a:prstGeom>
          <a:noFill/>
        </p:spPr>
        <p:txBody>
          <a:bodyPr wrap="square" rtlCol="0" anchor="t">
            <a:spAutoFit/>
          </a:bodyPr>
          <a:lstStyle/>
          <a:p>
            <a:r>
              <a:rPr lang="zh-CN" altLang="en-US" sz="2000" b="1" i="1" dirty="0">
                <a:latin typeface="Times New Roman" panose="02020603050405020304" charset="0"/>
                <a:cs typeface="Times New Roman" panose="02020603050405020304" charset="0"/>
                <a:sym typeface="+mn-ea"/>
              </a:rPr>
              <a:t>Step3：</a:t>
            </a:r>
            <a:r>
              <a:rPr lang="zh-CN" altLang="en-US" sz="2000" dirty="0">
                <a:sym typeface="+mn-ea"/>
              </a:rPr>
              <a:t> 最大池化层作为聚合层</a:t>
            </a:r>
          </a:p>
        </p:txBody>
      </p:sp>
      <p:grpSp>
        <p:nvGrpSpPr>
          <p:cNvPr id="6" name="组合 5">
            <a:extLst>
              <a:ext uri="{FF2B5EF4-FFF2-40B4-BE49-F238E27FC236}">
                <a16:creationId xmlns:a16="http://schemas.microsoft.com/office/drawing/2014/main" id="{70624B6E-3BE8-814C-ADA2-E400B7ED07D9}"/>
              </a:ext>
            </a:extLst>
          </p:cNvPr>
          <p:cNvGrpSpPr/>
          <p:nvPr/>
        </p:nvGrpSpPr>
        <p:grpSpPr>
          <a:xfrm>
            <a:off x="4723765" y="4601845"/>
            <a:ext cx="3784600" cy="1488440"/>
            <a:chOff x="274" y="3273"/>
            <a:chExt cx="12932" cy="4250"/>
          </a:xfrm>
        </p:grpSpPr>
        <p:sp>
          <p:nvSpPr>
            <p:cNvPr id="7" name="平行四边形 6">
              <a:extLst>
                <a:ext uri="{FF2B5EF4-FFF2-40B4-BE49-F238E27FC236}">
                  <a16:creationId xmlns:a16="http://schemas.microsoft.com/office/drawing/2014/main" id="{6B6F4B9B-BA40-1FE3-2698-42EF7822457E}"/>
                </a:ext>
              </a:extLst>
            </p:cNvPr>
            <p:cNvSpPr/>
            <p:nvPr>
              <p:custDataLst>
                <p:tags r:id="rId67"/>
              </p:custDataLst>
            </p:nvPr>
          </p:nvSpPr>
          <p:spPr>
            <a:xfrm rot="5400000">
              <a:off x="9086" y="3403"/>
              <a:ext cx="4193" cy="4046"/>
            </a:xfrm>
            <a:prstGeom prst="parallelogram">
              <a:avLst>
                <a:gd name="adj" fmla="val 37125"/>
              </a:avLst>
            </a:prstGeom>
            <a:gradFill>
              <a:gsLst>
                <a:gs pos="100000">
                  <a:srgbClr val="FDECB4"/>
                </a:gs>
                <a:gs pos="5000">
                  <a:sysClr val="window" lastClr="FFFFFF">
                    <a:alpha val="50000"/>
                  </a:sysClr>
                </a:gs>
                <a:gs pos="100000">
                  <a:srgbClr val="F2BA02">
                    <a:lumMod val="85000"/>
                  </a:srgbClr>
                </a:gs>
              </a:gsLst>
              <a:lin ang="3600000" scaled="1"/>
            </a:gradFill>
            <a:ln w="19050" cap="flat" cmpd="sng" algn="ctr">
              <a:solidFill>
                <a:srgbClr val="4874CB">
                  <a:lumMod val="50000"/>
                </a:srgbClr>
              </a:solidFill>
              <a:prstDash val="solid"/>
              <a:miter lim="800000"/>
            </a:ln>
            <a:effectLst/>
          </p:spPr>
          <p:txBody>
            <a:bodyPr rtlCol="0" anchor="ctr"/>
            <a:lstStyle/>
            <a:p>
              <a:pPr algn="ctr"/>
              <a:endParaRPr lang="zh-CN" altLang="en-US">
                <a:solidFill>
                  <a:sysClr val="windowText" lastClr="000000"/>
                </a:solidFill>
                <a:latin typeface="Arial" panose="020B0604020202020204" pitchFamily="34" charset="0"/>
                <a:ea typeface="微软雅黑" panose="020B0503020204020204" charset="-122"/>
              </a:endParaRPr>
            </a:p>
          </p:txBody>
        </p:sp>
        <p:cxnSp>
          <p:nvCxnSpPr>
            <p:cNvPr id="8" name="直接箭头连接符 7">
              <a:extLst>
                <a:ext uri="{FF2B5EF4-FFF2-40B4-BE49-F238E27FC236}">
                  <a16:creationId xmlns:a16="http://schemas.microsoft.com/office/drawing/2014/main" id="{C48A1BC9-4F0A-ED7D-A572-F58A945EDB88}"/>
                </a:ext>
              </a:extLst>
            </p:cNvPr>
            <p:cNvCxnSpPr/>
            <p:nvPr>
              <p:custDataLst>
                <p:tags r:id="rId68"/>
              </p:custDataLst>
            </p:nvPr>
          </p:nvCxnSpPr>
          <p:spPr>
            <a:xfrm>
              <a:off x="7912" y="6513"/>
              <a:ext cx="4231" cy="9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9" name="直接箭头连接符 8">
              <a:extLst>
                <a:ext uri="{FF2B5EF4-FFF2-40B4-BE49-F238E27FC236}">
                  <a16:creationId xmlns:a16="http://schemas.microsoft.com/office/drawing/2014/main" id="{F54A6399-B02C-A8BF-9F05-E9102677BFC0}"/>
                </a:ext>
              </a:extLst>
            </p:cNvPr>
            <p:cNvCxnSpPr/>
            <p:nvPr>
              <p:custDataLst>
                <p:tags r:id="rId69"/>
              </p:custDataLst>
            </p:nvPr>
          </p:nvCxnSpPr>
          <p:spPr>
            <a:xfrm>
              <a:off x="5744" y="5663"/>
              <a:ext cx="4183" cy="7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10" name="直接箭头连接符 9">
              <a:extLst>
                <a:ext uri="{FF2B5EF4-FFF2-40B4-BE49-F238E27FC236}">
                  <a16:creationId xmlns:a16="http://schemas.microsoft.com/office/drawing/2014/main" id="{16D28AE7-F893-2861-213B-C7677CB4EC70}"/>
                </a:ext>
              </a:extLst>
            </p:cNvPr>
            <p:cNvCxnSpPr/>
            <p:nvPr>
              <p:custDataLst>
                <p:tags r:id="rId70"/>
              </p:custDataLst>
            </p:nvPr>
          </p:nvCxnSpPr>
          <p:spPr>
            <a:xfrm>
              <a:off x="7912" y="5009"/>
              <a:ext cx="4183" cy="7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11" name="直接箭头连接符 10">
              <a:extLst>
                <a:ext uri="{FF2B5EF4-FFF2-40B4-BE49-F238E27FC236}">
                  <a16:creationId xmlns:a16="http://schemas.microsoft.com/office/drawing/2014/main" id="{B3FCAA01-454F-ABEB-0578-D60FBFDF628D}"/>
                </a:ext>
              </a:extLst>
            </p:cNvPr>
            <p:cNvCxnSpPr/>
            <p:nvPr>
              <p:custDataLst>
                <p:tags r:id="rId71"/>
              </p:custDataLst>
            </p:nvPr>
          </p:nvCxnSpPr>
          <p:spPr>
            <a:xfrm>
              <a:off x="5817" y="4355"/>
              <a:ext cx="4183" cy="76"/>
            </a:xfrm>
            <a:prstGeom prst="straightConnector1">
              <a:avLst/>
            </a:prstGeom>
            <a:noFill/>
            <a:ln w="28575" cap="flat" cmpd="sng" algn="ctr">
              <a:solidFill>
                <a:srgbClr val="E54C5E">
                  <a:lumMod val="50000"/>
                </a:srgbClr>
              </a:solidFill>
              <a:prstDash val="solid"/>
              <a:miter lim="800000"/>
              <a:tailEnd type="none" w="lg" len="lg"/>
            </a:ln>
            <a:effectLst/>
          </p:spPr>
        </p:cxnSp>
        <p:sp>
          <p:nvSpPr>
            <p:cNvPr id="12" name="平行四边形 11">
              <a:extLst>
                <a:ext uri="{FF2B5EF4-FFF2-40B4-BE49-F238E27FC236}">
                  <a16:creationId xmlns:a16="http://schemas.microsoft.com/office/drawing/2014/main" id="{E205C923-ABBD-3FB1-1DB9-B5906EEEC625}"/>
                </a:ext>
              </a:extLst>
            </p:cNvPr>
            <p:cNvSpPr/>
            <p:nvPr>
              <p:custDataLst>
                <p:tags r:id="rId72"/>
              </p:custDataLst>
            </p:nvPr>
          </p:nvSpPr>
          <p:spPr>
            <a:xfrm rot="5400000">
              <a:off x="4605" y="3346"/>
              <a:ext cx="4193" cy="4046"/>
            </a:xfrm>
            <a:prstGeom prst="parallelogram">
              <a:avLst>
                <a:gd name="adj" fmla="val 37125"/>
              </a:avLst>
            </a:prstGeom>
            <a:gradFill>
              <a:gsLst>
                <a:gs pos="100000">
                  <a:srgbClr val="FDECB4"/>
                </a:gs>
                <a:gs pos="5000">
                  <a:sysClr val="window" lastClr="FFFFFF">
                    <a:alpha val="50000"/>
                  </a:sysClr>
                </a:gs>
                <a:gs pos="100000">
                  <a:srgbClr val="F2BA02">
                    <a:lumMod val="85000"/>
                  </a:srgbClr>
                </a:gs>
              </a:gsLst>
              <a:lin ang="3600000" scaled="1"/>
            </a:gradFill>
            <a:ln w="19050" cap="flat" cmpd="sng" algn="ctr">
              <a:solidFill>
                <a:srgbClr val="4874CB">
                  <a:lumMod val="50000"/>
                </a:srgbClr>
              </a:solidFill>
              <a:prstDash val="solid"/>
              <a:miter lim="800000"/>
            </a:ln>
            <a:effectLst/>
          </p:spPr>
          <p:txBody>
            <a:bodyPr rtlCol="0" anchor="ctr"/>
            <a:lstStyle/>
            <a:p>
              <a:pPr algn="ctr"/>
              <a:endParaRPr lang="zh-CN" altLang="en-US">
                <a:solidFill>
                  <a:sysClr val="windowText" lastClr="000000"/>
                </a:solidFill>
                <a:latin typeface="Arial" panose="020B0604020202020204" pitchFamily="34" charset="0"/>
                <a:ea typeface="微软雅黑" panose="020B0503020204020204" charset="-122"/>
              </a:endParaRPr>
            </a:p>
          </p:txBody>
        </p:sp>
        <p:sp>
          <p:nvSpPr>
            <p:cNvPr id="13" name="文本框 12">
              <a:extLst>
                <a:ext uri="{FF2B5EF4-FFF2-40B4-BE49-F238E27FC236}">
                  <a16:creationId xmlns:a16="http://schemas.microsoft.com/office/drawing/2014/main" id="{7ED32BE1-FE77-7A62-06EB-CF81C8376BC1}"/>
                </a:ext>
              </a:extLst>
            </p:cNvPr>
            <p:cNvSpPr txBox="1"/>
            <p:nvPr>
              <p:custDataLst>
                <p:tags r:id="rId73"/>
              </p:custDataLst>
            </p:nvPr>
          </p:nvSpPr>
          <p:spPr>
            <a:xfrm>
              <a:off x="4761" y="3459"/>
              <a:ext cx="888" cy="1563"/>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a:t>
              </a:r>
              <a:r>
                <a:rPr lang="en-US" altLang="zh-CN" baseline="-25000">
                  <a:latin typeface="Times New Roman" panose="02020603050405020304" charset="0"/>
                  <a:cs typeface="Times New Roman" panose="02020603050405020304" charset="0"/>
                </a:rPr>
                <a:t>2</a:t>
              </a:r>
            </a:p>
          </p:txBody>
        </p:sp>
        <p:cxnSp>
          <p:nvCxnSpPr>
            <p:cNvPr id="14" name="直接箭头连接符 13">
              <a:extLst>
                <a:ext uri="{FF2B5EF4-FFF2-40B4-BE49-F238E27FC236}">
                  <a16:creationId xmlns:a16="http://schemas.microsoft.com/office/drawing/2014/main" id="{4915E551-C593-108E-1150-D6B73A117F0B}"/>
                </a:ext>
              </a:extLst>
            </p:cNvPr>
            <p:cNvCxnSpPr/>
            <p:nvPr>
              <p:custDataLst>
                <p:tags r:id="rId74"/>
              </p:custDataLst>
            </p:nvPr>
          </p:nvCxnSpPr>
          <p:spPr>
            <a:xfrm>
              <a:off x="3431" y="4952"/>
              <a:ext cx="4183" cy="76"/>
            </a:xfrm>
            <a:prstGeom prst="straightConnector1">
              <a:avLst/>
            </a:prstGeom>
            <a:noFill/>
            <a:ln w="28575" cap="flat" cmpd="sng" algn="ctr">
              <a:solidFill>
                <a:srgbClr val="E54C5E">
                  <a:lumMod val="50000"/>
                </a:srgbClr>
              </a:solidFill>
              <a:prstDash val="solid"/>
              <a:miter lim="800000"/>
              <a:tailEnd type="none" w="lg" len="lg"/>
            </a:ln>
            <a:effectLst/>
          </p:spPr>
        </p:cxnSp>
        <p:grpSp>
          <p:nvGrpSpPr>
            <p:cNvPr id="15" name="组合 14">
              <a:extLst>
                <a:ext uri="{FF2B5EF4-FFF2-40B4-BE49-F238E27FC236}">
                  <a16:creationId xmlns:a16="http://schemas.microsoft.com/office/drawing/2014/main" id="{7E7EE085-D328-4456-FAA1-D8CB9A1AFE67}"/>
                </a:ext>
              </a:extLst>
            </p:cNvPr>
            <p:cNvGrpSpPr/>
            <p:nvPr/>
          </p:nvGrpSpPr>
          <p:grpSpPr>
            <a:xfrm>
              <a:off x="5446" y="4240"/>
              <a:ext cx="2492" cy="2359"/>
              <a:chOff x="5694" y="4651"/>
              <a:chExt cx="2492" cy="2359"/>
            </a:xfrm>
          </p:grpSpPr>
          <p:sp>
            <p:nvSpPr>
              <p:cNvPr id="38" name="椭圆 37">
                <a:extLst>
                  <a:ext uri="{FF2B5EF4-FFF2-40B4-BE49-F238E27FC236}">
                    <a16:creationId xmlns:a16="http://schemas.microsoft.com/office/drawing/2014/main" id="{208B2899-A79E-BF7F-984F-6CBB4DFE6680}"/>
                  </a:ext>
                </a:extLst>
              </p:cNvPr>
              <p:cNvSpPr/>
              <p:nvPr>
                <p:custDataLst>
                  <p:tags r:id="rId95"/>
                </p:custDataLst>
              </p:nvPr>
            </p:nvSpPr>
            <p:spPr>
              <a:xfrm>
                <a:off x="7862" y="527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39" name="椭圆 38">
                <a:extLst>
                  <a:ext uri="{FF2B5EF4-FFF2-40B4-BE49-F238E27FC236}">
                    <a16:creationId xmlns:a16="http://schemas.microsoft.com/office/drawing/2014/main" id="{FD539836-B62A-A4EC-2F11-D10784E351E8}"/>
                  </a:ext>
                </a:extLst>
              </p:cNvPr>
              <p:cNvSpPr/>
              <p:nvPr>
                <p:custDataLst>
                  <p:tags r:id="rId96"/>
                </p:custDataLst>
              </p:nvPr>
            </p:nvSpPr>
            <p:spPr>
              <a:xfrm>
                <a:off x="5694" y="5864"/>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40" name="直接箭头连接符 39">
                <a:extLst>
                  <a:ext uri="{FF2B5EF4-FFF2-40B4-BE49-F238E27FC236}">
                    <a16:creationId xmlns:a16="http://schemas.microsoft.com/office/drawing/2014/main" id="{3302E6E8-4C78-FF96-17CD-4A5D651E2002}"/>
                  </a:ext>
                </a:extLst>
              </p:cNvPr>
              <p:cNvCxnSpPr>
                <a:stCxn id="38" idx="3"/>
                <a:endCxn id="39" idx="6"/>
              </p:cNvCxnSpPr>
              <p:nvPr>
                <p:custDataLst>
                  <p:tags r:id="rId97"/>
                </p:custDataLst>
              </p:nvPr>
            </p:nvCxnSpPr>
            <p:spPr>
              <a:xfrm flipH="1">
                <a:off x="6019" y="5553"/>
                <a:ext cx="1891" cy="474"/>
              </a:xfrm>
              <a:prstGeom prst="straightConnector1">
                <a:avLst/>
              </a:prstGeom>
              <a:noFill/>
              <a:ln w="28575" cap="flat" cmpd="sng" algn="ctr">
                <a:solidFill>
                  <a:srgbClr val="4874CB">
                    <a:lumMod val="50000"/>
                  </a:srgbClr>
                </a:solidFill>
                <a:prstDash val="solid"/>
                <a:miter lim="800000"/>
                <a:tailEnd type="none" w="lg" len="lg"/>
              </a:ln>
              <a:effectLst/>
            </p:spPr>
          </p:cxnSp>
          <p:sp>
            <p:nvSpPr>
              <p:cNvPr id="41" name="椭圆 40">
                <a:extLst>
                  <a:ext uri="{FF2B5EF4-FFF2-40B4-BE49-F238E27FC236}">
                    <a16:creationId xmlns:a16="http://schemas.microsoft.com/office/drawing/2014/main" id="{E1C0F47F-DA95-F7D4-2E91-974A8A9EB1F8}"/>
                  </a:ext>
                </a:extLst>
              </p:cNvPr>
              <p:cNvSpPr/>
              <p:nvPr>
                <p:custDataLst>
                  <p:tags r:id="rId98"/>
                </p:custDataLst>
              </p:nvPr>
            </p:nvSpPr>
            <p:spPr>
              <a:xfrm>
                <a:off x="5767" y="4651"/>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42" name="椭圆 41">
                <a:extLst>
                  <a:ext uri="{FF2B5EF4-FFF2-40B4-BE49-F238E27FC236}">
                    <a16:creationId xmlns:a16="http://schemas.microsoft.com/office/drawing/2014/main" id="{97C12B0C-154B-4050-C6B1-39C39ED6E45D}"/>
                  </a:ext>
                </a:extLst>
              </p:cNvPr>
              <p:cNvSpPr/>
              <p:nvPr>
                <p:custDataLst>
                  <p:tags r:id="rId99"/>
                </p:custDataLst>
              </p:nvPr>
            </p:nvSpPr>
            <p:spPr>
              <a:xfrm>
                <a:off x="7862" y="668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43" name="直接箭头连接符 42">
                <a:extLst>
                  <a:ext uri="{FF2B5EF4-FFF2-40B4-BE49-F238E27FC236}">
                    <a16:creationId xmlns:a16="http://schemas.microsoft.com/office/drawing/2014/main" id="{02D1B9E1-A8A9-1D37-356F-A2186EEFC730}"/>
                  </a:ext>
                </a:extLst>
              </p:cNvPr>
              <p:cNvCxnSpPr>
                <a:stCxn id="38" idx="4"/>
                <a:endCxn id="42" idx="0"/>
              </p:cNvCxnSpPr>
              <p:nvPr>
                <p:custDataLst>
                  <p:tags r:id="rId100"/>
                </p:custDataLst>
              </p:nvPr>
            </p:nvCxnSpPr>
            <p:spPr>
              <a:xfrm>
                <a:off x="8025" y="5601"/>
                <a:ext cx="0" cy="1085"/>
              </a:xfrm>
              <a:prstGeom prst="straightConnector1">
                <a:avLst/>
              </a:prstGeom>
              <a:noFill/>
              <a:ln w="28575" cap="flat" cmpd="sng" algn="ctr">
                <a:solidFill>
                  <a:srgbClr val="4874CB">
                    <a:lumMod val="50000"/>
                  </a:srgbClr>
                </a:solidFill>
                <a:prstDash val="solid"/>
                <a:miter lim="800000"/>
                <a:tailEnd type="none" w="lg" len="lg"/>
              </a:ln>
              <a:effectLst/>
            </p:spPr>
          </p:cxnSp>
          <p:cxnSp>
            <p:nvCxnSpPr>
              <p:cNvPr id="44" name="直接箭头连接符 43">
                <a:extLst>
                  <a:ext uri="{FF2B5EF4-FFF2-40B4-BE49-F238E27FC236}">
                    <a16:creationId xmlns:a16="http://schemas.microsoft.com/office/drawing/2014/main" id="{B6193DD7-C48C-6B58-C797-C2D5BDA21DAB}"/>
                  </a:ext>
                </a:extLst>
              </p:cNvPr>
              <p:cNvCxnSpPr>
                <a:stCxn id="38" idx="2"/>
              </p:cNvCxnSpPr>
              <p:nvPr>
                <p:custDataLst>
                  <p:tags r:id="rId101"/>
                </p:custDataLst>
              </p:nvPr>
            </p:nvCxnSpPr>
            <p:spPr>
              <a:xfrm flipH="1" flipV="1">
                <a:off x="6092" y="4814"/>
                <a:ext cx="1770" cy="625"/>
              </a:xfrm>
              <a:prstGeom prst="straightConnector1">
                <a:avLst/>
              </a:prstGeom>
              <a:noFill/>
              <a:ln w="28575" cap="flat" cmpd="sng" algn="ctr">
                <a:solidFill>
                  <a:srgbClr val="4874CB">
                    <a:lumMod val="50000"/>
                  </a:srgbClr>
                </a:solidFill>
                <a:prstDash val="solid"/>
                <a:miter lim="800000"/>
                <a:tailEnd type="none" w="lg" len="lg"/>
              </a:ln>
              <a:effectLst/>
            </p:spPr>
          </p:cxnSp>
        </p:grpSp>
        <p:cxnSp>
          <p:nvCxnSpPr>
            <p:cNvPr id="16" name="直接箭头连接符 15">
              <a:extLst>
                <a:ext uri="{FF2B5EF4-FFF2-40B4-BE49-F238E27FC236}">
                  <a16:creationId xmlns:a16="http://schemas.microsoft.com/office/drawing/2014/main" id="{F87E6421-A6E6-3A5D-A8A1-0E1BC5CEBBC7}"/>
                </a:ext>
              </a:extLst>
            </p:cNvPr>
            <p:cNvCxnSpPr/>
            <p:nvPr>
              <p:custDataLst>
                <p:tags r:id="rId75"/>
              </p:custDataLst>
            </p:nvPr>
          </p:nvCxnSpPr>
          <p:spPr>
            <a:xfrm>
              <a:off x="3431" y="6456"/>
              <a:ext cx="4231" cy="9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17" name="直接箭头连接符 16">
              <a:extLst>
                <a:ext uri="{FF2B5EF4-FFF2-40B4-BE49-F238E27FC236}">
                  <a16:creationId xmlns:a16="http://schemas.microsoft.com/office/drawing/2014/main" id="{6937113D-078A-8737-0223-7504F40A9EC2}"/>
                </a:ext>
              </a:extLst>
            </p:cNvPr>
            <p:cNvCxnSpPr/>
            <p:nvPr>
              <p:custDataLst>
                <p:tags r:id="rId76"/>
              </p:custDataLst>
            </p:nvPr>
          </p:nvCxnSpPr>
          <p:spPr>
            <a:xfrm>
              <a:off x="1263" y="5606"/>
              <a:ext cx="4183" cy="76"/>
            </a:xfrm>
            <a:prstGeom prst="straightConnector1">
              <a:avLst/>
            </a:prstGeom>
            <a:noFill/>
            <a:ln w="28575" cap="flat" cmpd="sng" algn="ctr">
              <a:solidFill>
                <a:srgbClr val="E54C5E">
                  <a:lumMod val="50000"/>
                </a:srgbClr>
              </a:solidFill>
              <a:prstDash val="solid"/>
              <a:miter lim="800000"/>
              <a:tailEnd type="none" w="lg" len="lg"/>
            </a:ln>
            <a:effectLst/>
          </p:spPr>
        </p:cxnSp>
        <p:cxnSp>
          <p:nvCxnSpPr>
            <p:cNvPr id="18" name="直接箭头连接符 17">
              <a:extLst>
                <a:ext uri="{FF2B5EF4-FFF2-40B4-BE49-F238E27FC236}">
                  <a16:creationId xmlns:a16="http://schemas.microsoft.com/office/drawing/2014/main" id="{0CDE4C8C-76DE-1641-47C2-C4A068A5F2E5}"/>
                </a:ext>
              </a:extLst>
            </p:cNvPr>
            <p:cNvCxnSpPr/>
            <p:nvPr>
              <p:custDataLst>
                <p:tags r:id="rId77"/>
              </p:custDataLst>
            </p:nvPr>
          </p:nvCxnSpPr>
          <p:spPr>
            <a:xfrm>
              <a:off x="1336" y="4298"/>
              <a:ext cx="4183" cy="76"/>
            </a:xfrm>
            <a:prstGeom prst="straightConnector1">
              <a:avLst/>
            </a:prstGeom>
            <a:noFill/>
            <a:ln w="28575" cap="flat" cmpd="sng" algn="ctr">
              <a:solidFill>
                <a:srgbClr val="E54C5E">
                  <a:lumMod val="50000"/>
                </a:srgbClr>
              </a:solidFill>
              <a:prstDash val="solid"/>
              <a:miter lim="800000"/>
              <a:tailEnd type="none" w="lg" len="lg"/>
            </a:ln>
            <a:effectLst/>
          </p:spPr>
        </p:cxnSp>
        <p:sp>
          <p:nvSpPr>
            <p:cNvPr id="19" name="文本框 18">
              <a:extLst>
                <a:ext uri="{FF2B5EF4-FFF2-40B4-BE49-F238E27FC236}">
                  <a16:creationId xmlns:a16="http://schemas.microsoft.com/office/drawing/2014/main" id="{AB585674-AA00-35CC-4B53-6B6D82E7EDAE}"/>
                </a:ext>
              </a:extLst>
            </p:cNvPr>
            <p:cNvSpPr txBox="1"/>
            <p:nvPr>
              <p:custDataLst>
                <p:tags r:id="rId78"/>
              </p:custDataLst>
            </p:nvPr>
          </p:nvSpPr>
          <p:spPr>
            <a:xfrm>
              <a:off x="9241" y="3516"/>
              <a:ext cx="1010" cy="1052"/>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a:t>
              </a:r>
              <a:r>
                <a:rPr lang="en-US" altLang="zh-CN" baseline="-25000">
                  <a:latin typeface="Times New Roman" panose="02020603050405020304" charset="0"/>
                  <a:cs typeface="Times New Roman" panose="02020603050405020304" charset="0"/>
                </a:rPr>
                <a:t>3</a:t>
              </a:r>
            </a:p>
          </p:txBody>
        </p:sp>
        <p:grpSp>
          <p:nvGrpSpPr>
            <p:cNvPr id="20" name="组合 19">
              <a:extLst>
                <a:ext uri="{FF2B5EF4-FFF2-40B4-BE49-F238E27FC236}">
                  <a16:creationId xmlns:a16="http://schemas.microsoft.com/office/drawing/2014/main" id="{ABE1434F-01D9-8349-C3FF-E3FCEB9D486C}"/>
                </a:ext>
              </a:extLst>
            </p:cNvPr>
            <p:cNvGrpSpPr/>
            <p:nvPr/>
          </p:nvGrpSpPr>
          <p:grpSpPr>
            <a:xfrm>
              <a:off x="9927" y="4297"/>
              <a:ext cx="2492" cy="2359"/>
              <a:chOff x="5694" y="4651"/>
              <a:chExt cx="2492" cy="2359"/>
            </a:xfrm>
          </p:grpSpPr>
          <p:sp>
            <p:nvSpPr>
              <p:cNvPr id="31" name="椭圆 30">
                <a:extLst>
                  <a:ext uri="{FF2B5EF4-FFF2-40B4-BE49-F238E27FC236}">
                    <a16:creationId xmlns:a16="http://schemas.microsoft.com/office/drawing/2014/main" id="{358C8749-7EAE-36BE-4BA3-95CD19D9E069}"/>
                  </a:ext>
                </a:extLst>
              </p:cNvPr>
              <p:cNvSpPr/>
              <p:nvPr>
                <p:custDataLst>
                  <p:tags r:id="rId88"/>
                </p:custDataLst>
              </p:nvPr>
            </p:nvSpPr>
            <p:spPr>
              <a:xfrm>
                <a:off x="7862" y="527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32" name="椭圆 31">
                <a:extLst>
                  <a:ext uri="{FF2B5EF4-FFF2-40B4-BE49-F238E27FC236}">
                    <a16:creationId xmlns:a16="http://schemas.microsoft.com/office/drawing/2014/main" id="{DAAE6E21-5CD8-A9BC-A38E-36B603BADA51}"/>
                  </a:ext>
                </a:extLst>
              </p:cNvPr>
              <p:cNvSpPr/>
              <p:nvPr>
                <p:custDataLst>
                  <p:tags r:id="rId89"/>
                </p:custDataLst>
              </p:nvPr>
            </p:nvSpPr>
            <p:spPr>
              <a:xfrm>
                <a:off x="5694" y="5864"/>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33" name="直接箭头连接符 32">
                <a:extLst>
                  <a:ext uri="{FF2B5EF4-FFF2-40B4-BE49-F238E27FC236}">
                    <a16:creationId xmlns:a16="http://schemas.microsoft.com/office/drawing/2014/main" id="{970A6046-2F7A-FF36-F8D5-A8A65379663D}"/>
                  </a:ext>
                </a:extLst>
              </p:cNvPr>
              <p:cNvCxnSpPr>
                <a:stCxn id="31" idx="3"/>
                <a:endCxn id="32" idx="6"/>
              </p:cNvCxnSpPr>
              <p:nvPr>
                <p:custDataLst>
                  <p:tags r:id="rId90"/>
                </p:custDataLst>
              </p:nvPr>
            </p:nvCxnSpPr>
            <p:spPr>
              <a:xfrm flipH="1">
                <a:off x="6019" y="5553"/>
                <a:ext cx="1891" cy="474"/>
              </a:xfrm>
              <a:prstGeom prst="straightConnector1">
                <a:avLst/>
              </a:prstGeom>
              <a:noFill/>
              <a:ln w="28575" cap="flat" cmpd="sng" algn="ctr">
                <a:solidFill>
                  <a:srgbClr val="4874CB">
                    <a:lumMod val="50000"/>
                  </a:srgbClr>
                </a:solidFill>
                <a:prstDash val="solid"/>
                <a:miter lim="800000"/>
                <a:tailEnd type="none" w="lg" len="lg"/>
              </a:ln>
              <a:effectLst/>
            </p:spPr>
          </p:cxnSp>
          <p:sp>
            <p:nvSpPr>
              <p:cNvPr id="34" name="椭圆 33">
                <a:extLst>
                  <a:ext uri="{FF2B5EF4-FFF2-40B4-BE49-F238E27FC236}">
                    <a16:creationId xmlns:a16="http://schemas.microsoft.com/office/drawing/2014/main" id="{198CA6AC-CA0E-4D62-4CA0-ECC260AD299E}"/>
                  </a:ext>
                </a:extLst>
              </p:cNvPr>
              <p:cNvSpPr/>
              <p:nvPr>
                <p:custDataLst>
                  <p:tags r:id="rId91"/>
                </p:custDataLst>
              </p:nvPr>
            </p:nvSpPr>
            <p:spPr>
              <a:xfrm>
                <a:off x="5767" y="4651"/>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35" name="椭圆 34">
                <a:extLst>
                  <a:ext uri="{FF2B5EF4-FFF2-40B4-BE49-F238E27FC236}">
                    <a16:creationId xmlns:a16="http://schemas.microsoft.com/office/drawing/2014/main" id="{AC193D67-CFCF-938B-2E66-7929911784BB}"/>
                  </a:ext>
                </a:extLst>
              </p:cNvPr>
              <p:cNvSpPr/>
              <p:nvPr>
                <p:custDataLst>
                  <p:tags r:id="rId92"/>
                </p:custDataLst>
              </p:nvPr>
            </p:nvSpPr>
            <p:spPr>
              <a:xfrm>
                <a:off x="7862" y="668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36" name="直接箭头连接符 35">
                <a:extLst>
                  <a:ext uri="{FF2B5EF4-FFF2-40B4-BE49-F238E27FC236}">
                    <a16:creationId xmlns:a16="http://schemas.microsoft.com/office/drawing/2014/main" id="{EAD83B63-61C8-D0D4-CA58-3D5E8C892962}"/>
                  </a:ext>
                </a:extLst>
              </p:cNvPr>
              <p:cNvCxnSpPr>
                <a:stCxn id="31" idx="4"/>
                <a:endCxn id="35" idx="0"/>
              </p:cNvCxnSpPr>
              <p:nvPr>
                <p:custDataLst>
                  <p:tags r:id="rId93"/>
                </p:custDataLst>
              </p:nvPr>
            </p:nvCxnSpPr>
            <p:spPr>
              <a:xfrm>
                <a:off x="8025" y="5601"/>
                <a:ext cx="0" cy="1085"/>
              </a:xfrm>
              <a:prstGeom prst="straightConnector1">
                <a:avLst/>
              </a:prstGeom>
              <a:noFill/>
              <a:ln w="28575" cap="flat" cmpd="sng" algn="ctr">
                <a:solidFill>
                  <a:srgbClr val="4874CB">
                    <a:lumMod val="50000"/>
                  </a:srgbClr>
                </a:solidFill>
                <a:prstDash val="solid"/>
                <a:miter lim="800000"/>
                <a:tailEnd type="none" w="lg" len="lg"/>
              </a:ln>
              <a:effectLst/>
            </p:spPr>
          </p:cxnSp>
          <p:cxnSp>
            <p:nvCxnSpPr>
              <p:cNvPr id="37" name="直接箭头连接符 36">
                <a:extLst>
                  <a:ext uri="{FF2B5EF4-FFF2-40B4-BE49-F238E27FC236}">
                    <a16:creationId xmlns:a16="http://schemas.microsoft.com/office/drawing/2014/main" id="{8B8E73D8-AA85-AFDD-AE9C-D8FCFE508A2B}"/>
                  </a:ext>
                </a:extLst>
              </p:cNvPr>
              <p:cNvCxnSpPr>
                <a:stCxn id="31" idx="2"/>
              </p:cNvCxnSpPr>
              <p:nvPr>
                <p:custDataLst>
                  <p:tags r:id="rId94"/>
                </p:custDataLst>
              </p:nvPr>
            </p:nvCxnSpPr>
            <p:spPr>
              <a:xfrm flipH="1" flipV="1">
                <a:off x="6092" y="4814"/>
                <a:ext cx="1770" cy="625"/>
              </a:xfrm>
              <a:prstGeom prst="straightConnector1">
                <a:avLst/>
              </a:prstGeom>
              <a:noFill/>
              <a:ln w="28575" cap="flat" cmpd="sng" algn="ctr">
                <a:solidFill>
                  <a:srgbClr val="4874CB">
                    <a:lumMod val="50000"/>
                  </a:srgbClr>
                </a:solidFill>
                <a:prstDash val="solid"/>
                <a:miter lim="800000"/>
                <a:tailEnd type="none" w="lg" len="lg"/>
              </a:ln>
              <a:effectLst/>
            </p:spPr>
          </p:cxnSp>
        </p:grpSp>
        <p:sp>
          <p:nvSpPr>
            <p:cNvPr id="21" name="平行四边形 20">
              <a:extLst>
                <a:ext uri="{FF2B5EF4-FFF2-40B4-BE49-F238E27FC236}">
                  <a16:creationId xmlns:a16="http://schemas.microsoft.com/office/drawing/2014/main" id="{91162303-2582-1934-2801-2C2AFECA67BF}"/>
                </a:ext>
              </a:extLst>
            </p:cNvPr>
            <p:cNvSpPr/>
            <p:nvPr>
              <p:custDataLst>
                <p:tags r:id="rId79"/>
              </p:custDataLst>
            </p:nvPr>
          </p:nvSpPr>
          <p:spPr>
            <a:xfrm rot="5400000">
              <a:off x="200" y="3346"/>
              <a:ext cx="4193" cy="4046"/>
            </a:xfrm>
            <a:prstGeom prst="parallelogram">
              <a:avLst>
                <a:gd name="adj" fmla="val 37125"/>
              </a:avLst>
            </a:prstGeom>
            <a:gradFill>
              <a:gsLst>
                <a:gs pos="100000">
                  <a:srgbClr val="FDECB4"/>
                </a:gs>
                <a:gs pos="5000">
                  <a:sysClr val="window" lastClr="FFFFFF">
                    <a:alpha val="50000"/>
                  </a:sysClr>
                </a:gs>
                <a:gs pos="100000">
                  <a:srgbClr val="F2BA02">
                    <a:lumMod val="85000"/>
                  </a:srgbClr>
                </a:gs>
              </a:gsLst>
              <a:lin ang="3600000" scaled="1"/>
            </a:gradFill>
            <a:ln w="19050" cap="flat" cmpd="sng" algn="ctr">
              <a:solidFill>
                <a:srgbClr val="4874CB">
                  <a:lumMod val="50000"/>
                </a:srgbClr>
              </a:solidFill>
              <a:prstDash val="solid"/>
              <a:miter lim="800000"/>
            </a:ln>
            <a:effectLst/>
          </p:spPr>
          <p:txBody>
            <a:bodyPr rtlCol="0" anchor="ctr"/>
            <a:lstStyle/>
            <a:p>
              <a:pPr algn="ctr"/>
              <a:endParaRPr lang="zh-CN" altLang="en-US">
                <a:solidFill>
                  <a:sysClr val="windowText" lastClr="000000"/>
                </a:solidFill>
                <a:latin typeface="Arial" panose="020B0604020202020204" pitchFamily="34" charset="0"/>
                <a:ea typeface="微软雅黑" panose="020B0503020204020204" charset="-122"/>
              </a:endParaRPr>
            </a:p>
          </p:txBody>
        </p:sp>
        <p:sp>
          <p:nvSpPr>
            <p:cNvPr id="22" name="文本框 21">
              <a:extLst>
                <a:ext uri="{FF2B5EF4-FFF2-40B4-BE49-F238E27FC236}">
                  <a16:creationId xmlns:a16="http://schemas.microsoft.com/office/drawing/2014/main" id="{89A312DA-7E6E-C76B-D215-372F01D9ED7D}"/>
                </a:ext>
              </a:extLst>
            </p:cNvPr>
            <p:cNvSpPr txBox="1"/>
            <p:nvPr>
              <p:custDataLst>
                <p:tags r:id="rId80"/>
              </p:custDataLst>
            </p:nvPr>
          </p:nvSpPr>
          <p:spPr>
            <a:xfrm>
              <a:off x="274" y="3459"/>
              <a:ext cx="1002" cy="1052"/>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a:t>
              </a:r>
              <a:r>
                <a:rPr lang="en-US" altLang="zh-CN" baseline="-25000">
                  <a:latin typeface="Times New Roman" panose="02020603050405020304" charset="0"/>
                  <a:cs typeface="Times New Roman" panose="02020603050405020304" charset="0"/>
                </a:rPr>
                <a:t>1</a:t>
              </a:r>
            </a:p>
          </p:txBody>
        </p:sp>
        <p:grpSp>
          <p:nvGrpSpPr>
            <p:cNvPr id="23" name="组合 22">
              <a:extLst>
                <a:ext uri="{FF2B5EF4-FFF2-40B4-BE49-F238E27FC236}">
                  <a16:creationId xmlns:a16="http://schemas.microsoft.com/office/drawing/2014/main" id="{EAD28962-93CF-E453-B1FC-C0F998C3AB5B}"/>
                </a:ext>
              </a:extLst>
            </p:cNvPr>
            <p:cNvGrpSpPr/>
            <p:nvPr/>
          </p:nvGrpSpPr>
          <p:grpSpPr>
            <a:xfrm>
              <a:off x="938" y="4202"/>
              <a:ext cx="2492" cy="2359"/>
              <a:chOff x="5694" y="4651"/>
              <a:chExt cx="2492" cy="2359"/>
            </a:xfrm>
          </p:grpSpPr>
          <p:sp>
            <p:nvSpPr>
              <p:cNvPr id="24" name="椭圆 23">
                <a:extLst>
                  <a:ext uri="{FF2B5EF4-FFF2-40B4-BE49-F238E27FC236}">
                    <a16:creationId xmlns:a16="http://schemas.microsoft.com/office/drawing/2014/main" id="{93A37025-F62B-F6A9-3141-B25088787F6B}"/>
                  </a:ext>
                </a:extLst>
              </p:cNvPr>
              <p:cNvSpPr/>
              <p:nvPr>
                <p:custDataLst>
                  <p:tags r:id="rId81"/>
                </p:custDataLst>
              </p:nvPr>
            </p:nvSpPr>
            <p:spPr>
              <a:xfrm>
                <a:off x="7862" y="527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25" name="椭圆 24">
                <a:extLst>
                  <a:ext uri="{FF2B5EF4-FFF2-40B4-BE49-F238E27FC236}">
                    <a16:creationId xmlns:a16="http://schemas.microsoft.com/office/drawing/2014/main" id="{BF7324FC-FB4A-5EB9-97F3-0FD5242924E0}"/>
                  </a:ext>
                </a:extLst>
              </p:cNvPr>
              <p:cNvSpPr/>
              <p:nvPr>
                <p:custDataLst>
                  <p:tags r:id="rId82"/>
                </p:custDataLst>
              </p:nvPr>
            </p:nvSpPr>
            <p:spPr>
              <a:xfrm>
                <a:off x="5694" y="5864"/>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26" name="直接箭头连接符 25">
                <a:extLst>
                  <a:ext uri="{FF2B5EF4-FFF2-40B4-BE49-F238E27FC236}">
                    <a16:creationId xmlns:a16="http://schemas.microsoft.com/office/drawing/2014/main" id="{A6C0E0C8-1A3A-1FD1-3BF5-210B516D06C3}"/>
                  </a:ext>
                </a:extLst>
              </p:cNvPr>
              <p:cNvCxnSpPr>
                <a:stCxn id="24" idx="3"/>
                <a:endCxn id="25" idx="6"/>
              </p:cNvCxnSpPr>
              <p:nvPr>
                <p:custDataLst>
                  <p:tags r:id="rId83"/>
                </p:custDataLst>
              </p:nvPr>
            </p:nvCxnSpPr>
            <p:spPr>
              <a:xfrm flipH="1">
                <a:off x="6019" y="5553"/>
                <a:ext cx="1891" cy="474"/>
              </a:xfrm>
              <a:prstGeom prst="straightConnector1">
                <a:avLst/>
              </a:prstGeom>
              <a:noFill/>
              <a:ln w="28575" cap="flat" cmpd="sng" algn="ctr">
                <a:solidFill>
                  <a:srgbClr val="4874CB">
                    <a:lumMod val="50000"/>
                  </a:srgbClr>
                </a:solidFill>
                <a:prstDash val="solid"/>
                <a:miter lim="800000"/>
                <a:tailEnd type="none" w="lg" len="lg"/>
              </a:ln>
              <a:effectLst/>
            </p:spPr>
          </p:cxnSp>
          <p:sp>
            <p:nvSpPr>
              <p:cNvPr id="27" name="椭圆 26">
                <a:extLst>
                  <a:ext uri="{FF2B5EF4-FFF2-40B4-BE49-F238E27FC236}">
                    <a16:creationId xmlns:a16="http://schemas.microsoft.com/office/drawing/2014/main" id="{F06026BD-9E26-080A-9247-EB42717F22FA}"/>
                  </a:ext>
                </a:extLst>
              </p:cNvPr>
              <p:cNvSpPr/>
              <p:nvPr>
                <p:custDataLst>
                  <p:tags r:id="rId84"/>
                </p:custDataLst>
              </p:nvPr>
            </p:nvSpPr>
            <p:spPr>
              <a:xfrm>
                <a:off x="5767" y="4651"/>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28" name="椭圆 27">
                <a:extLst>
                  <a:ext uri="{FF2B5EF4-FFF2-40B4-BE49-F238E27FC236}">
                    <a16:creationId xmlns:a16="http://schemas.microsoft.com/office/drawing/2014/main" id="{12B72D6C-249A-557A-2577-3D28A21A3F97}"/>
                  </a:ext>
                </a:extLst>
              </p:cNvPr>
              <p:cNvSpPr/>
              <p:nvPr>
                <p:custDataLst>
                  <p:tags r:id="rId85"/>
                </p:custDataLst>
              </p:nvPr>
            </p:nvSpPr>
            <p:spPr>
              <a:xfrm>
                <a:off x="7862" y="668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29" name="直接箭头连接符 28">
                <a:extLst>
                  <a:ext uri="{FF2B5EF4-FFF2-40B4-BE49-F238E27FC236}">
                    <a16:creationId xmlns:a16="http://schemas.microsoft.com/office/drawing/2014/main" id="{43C6DF3A-1601-C8AE-E55A-8BDD73F7B6CB}"/>
                  </a:ext>
                </a:extLst>
              </p:cNvPr>
              <p:cNvCxnSpPr>
                <a:stCxn id="24" idx="4"/>
                <a:endCxn id="28" idx="0"/>
              </p:cNvCxnSpPr>
              <p:nvPr>
                <p:custDataLst>
                  <p:tags r:id="rId86"/>
                </p:custDataLst>
              </p:nvPr>
            </p:nvCxnSpPr>
            <p:spPr>
              <a:xfrm>
                <a:off x="8025" y="5601"/>
                <a:ext cx="0" cy="1085"/>
              </a:xfrm>
              <a:prstGeom prst="straightConnector1">
                <a:avLst/>
              </a:prstGeom>
              <a:noFill/>
              <a:ln w="28575" cap="flat" cmpd="sng" algn="ctr">
                <a:solidFill>
                  <a:srgbClr val="4874CB">
                    <a:lumMod val="50000"/>
                  </a:srgbClr>
                </a:solidFill>
                <a:prstDash val="solid"/>
                <a:miter lim="800000"/>
                <a:tailEnd type="none" w="lg" len="lg"/>
              </a:ln>
              <a:effectLst/>
            </p:spPr>
          </p:cxnSp>
          <p:cxnSp>
            <p:nvCxnSpPr>
              <p:cNvPr id="30" name="直接箭头连接符 29">
                <a:extLst>
                  <a:ext uri="{FF2B5EF4-FFF2-40B4-BE49-F238E27FC236}">
                    <a16:creationId xmlns:a16="http://schemas.microsoft.com/office/drawing/2014/main" id="{73C19ACB-97F7-6465-F69B-55F6CE1921C4}"/>
                  </a:ext>
                </a:extLst>
              </p:cNvPr>
              <p:cNvCxnSpPr>
                <a:stCxn id="24" idx="2"/>
              </p:cNvCxnSpPr>
              <p:nvPr>
                <p:custDataLst>
                  <p:tags r:id="rId87"/>
                </p:custDataLst>
              </p:nvPr>
            </p:nvCxnSpPr>
            <p:spPr>
              <a:xfrm flipH="1" flipV="1">
                <a:off x="6092" y="4814"/>
                <a:ext cx="1770" cy="625"/>
              </a:xfrm>
              <a:prstGeom prst="straightConnector1">
                <a:avLst/>
              </a:prstGeom>
              <a:noFill/>
              <a:ln w="28575" cap="flat" cmpd="sng" algn="ctr">
                <a:solidFill>
                  <a:srgbClr val="4874CB">
                    <a:lumMod val="50000"/>
                  </a:srgbClr>
                </a:solidFill>
                <a:prstDash val="solid"/>
                <a:miter lim="800000"/>
                <a:tailEnd type="none" w="lg" len="lg"/>
              </a:ln>
              <a:effectLst/>
            </p:spPr>
          </p:cxnSp>
        </p:grpSp>
      </p:grpSp>
      <p:sp>
        <p:nvSpPr>
          <p:cNvPr id="45" name="平行四边形 44">
            <a:extLst>
              <a:ext uri="{FF2B5EF4-FFF2-40B4-BE49-F238E27FC236}">
                <a16:creationId xmlns:a16="http://schemas.microsoft.com/office/drawing/2014/main" id="{159D2B3D-249C-5205-E85C-7307370DEFDC}"/>
              </a:ext>
            </a:extLst>
          </p:cNvPr>
          <p:cNvSpPr/>
          <p:nvPr>
            <p:custDataLst>
              <p:tags r:id="rId5"/>
            </p:custDataLst>
          </p:nvPr>
        </p:nvSpPr>
        <p:spPr>
          <a:xfrm rot="5400000">
            <a:off x="5789295" y="4645025"/>
            <a:ext cx="1649730" cy="1326515"/>
          </a:xfrm>
          <a:prstGeom prst="parallelogram">
            <a:avLst>
              <a:gd name="adj" fmla="val 37125"/>
            </a:avLst>
          </a:prstGeom>
          <a:noFill/>
          <a:ln w="28575" cap="flat" cmpd="sng" algn="ctr">
            <a:solidFill>
              <a:srgbClr val="FF0000"/>
            </a:solidFill>
            <a:prstDash val="sysDash"/>
            <a:miter lim="800000"/>
          </a:ln>
          <a:effectLst/>
        </p:spPr>
        <p:txBody>
          <a:bodyPr rtlCol="0" anchor="ctr"/>
          <a:lstStyle/>
          <a:p>
            <a:pPr algn="ctr"/>
            <a:endParaRPr lang="zh-CN" altLang="en-US">
              <a:solidFill>
                <a:sysClr val="windowText" lastClr="000000"/>
              </a:solidFill>
              <a:latin typeface="Arial" panose="020B0604020202020204" pitchFamily="34" charset="0"/>
              <a:ea typeface="微软雅黑" panose="020B0503020204020204" charset="-122"/>
            </a:endParaRPr>
          </a:p>
        </p:txBody>
      </p:sp>
      <p:sp>
        <p:nvSpPr>
          <p:cNvPr id="46" name="文本框 45">
            <a:extLst>
              <a:ext uri="{FF2B5EF4-FFF2-40B4-BE49-F238E27FC236}">
                <a16:creationId xmlns:a16="http://schemas.microsoft.com/office/drawing/2014/main" id="{305795B9-FD1F-47FE-4E0D-391C7545329C}"/>
              </a:ext>
            </a:extLst>
          </p:cNvPr>
          <p:cNvSpPr txBox="1"/>
          <p:nvPr>
            <p:custDataLst>
              <p:tags r:id="rId6"/>
            </p:custDataLst>
          </p:nvPr>
        </p:nvSpPr>
        <p:spPr>
          <a:xfrm>
            <a:off x="5702300" y="6273800"/>
            <a:ext cx="2746375"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(c) Cropping operation</a:t>
            </a:r>
            <a:endParaRPr lang="en-US" altLang="zh-CN" baseline="-25000">
              <a:latin typeface="Times New Roman" panose="02020603050405020304" charset="0"/>
              <a:cs typeface="Times New Roman" panose="02020603050405020304" charset="0"/>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95E325D2-E9B0-440D-8F16-EFB27DBD3E27}"/>
                  </a:ext>
                </a:extLst>
              </p:cNvPr>
              <p:cNvSpPr txBox="1"/>
              <p:nvPr>
                <p:custDataLst>
                  <p:tags r:id="rId7"/>
                </p:custDataLst>
              </p:nvPr>
            </p:nvSpPr>
            <p:spPr>
              <a:xfrm>
                <a:off x="6812280" y="2385060"/>
                <a:ext cx="1167765"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(b) </a:t>
                </a:r>
                <a14:m>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h</m:t>
                        </m:r>
                      </m:e>
                      <m:sub>
                        <m:r>
                          <a:rPr lang="en-US" altLang="zh-CN" i="1">
                            <a:latin typeface="Cambria Math" panose="02040503050406030204" charset="0"/>
                            <a:cs typeface="Cambria Math" panose="02040503050406030204" charset="0"/>
                          </a:rPr>
                          <m:t>𝐴𝐺𝐺</m:t>
                        </m:r>
                      </m:sub>
                    </m:sSub>
                  </m:oMath>
                </a14:m>
                <a:endParaRPr lang="en-US" altLang="zh-CN" baseline="-25000">
                  <a:latin typeface="Times New Roman" panose="02020603050405020304" charset="0"/>
                  <a:cs typeface="Times New Roman" panose="02020603050405020304" charset="0"/>
                </a:endParaRPr>
              </a:p>
            </p:txBody>
          </p:sp>
        </mc:Choice>
        <mc:Fallback xmlns="">
          <p:sp>
            <p:nvSpPr>
              <p:cNvPr id="47" name="文本框 46">
                <a:extLst>
                  <a:ext uri="{FF2B5EF4-FFF2-40B4-BE49-F238E27FC236}">
                    <a16:creationId xmlns:a16="http://schemas.microsoft.com/office/drawing/2014/main" id="{95E325D2-E9B0-440D-8F16-EFB27DBD3E27}"/>
                  </a:ext>
                </a:extLst>
              </p:cNvPr>
              <p:cNvSpPr txBox="1">
                <a:spLocks noRot="1" noChangeAspect="1" noMove="1" noResize="1" noEditPoints="1" noAdjustHandles="1" noChangeArrowheads="1" noChangeShapeType="1" noTextEdit="1"/>
              </p:cNvSpPr>
              <p:nvPr>
                <p:custDataLst>
                  <p:tags r:id="rId104"/>
                </p:custDataLst>
              </p:nvPr>
            </p:nvSpPr>
            <p:spPr>
              <a:xfrm>
                <a:off x="6812280" y="2385060"/>
                <a:ext cx="1167765" cy="368300"/>
              </a:xfrm>
              <a:prstGeom prst="rect">
                <a:avLst/>
              </a:prstGeom>
              <a:blipFill>
                <a:blip r:embed="rId105"/>
                <a:stretch>
                  <a:fillRect l="-4712" t="-8197" b="-24590"/>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D5FBE352-D70A-11FD-1AB8-5729BFF9F06F}"/>
              </a:ext>
            </a:extLst>
          </p:cNvPr>
          <p:cNvSpPr txBox="1"/>
          <p:nvPr>
            <p:custDataLst>
              <p:tags r:id="rId8"/>
            </p:custDataLst>
          </p:nvPr>
        </p:nvSpPr>
        <p:spPr>
          <a:xfrm>
            <a:off x="9514205" y="6273800"/>
            <a:ext cx="1647825"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(a) STSGCM</a:t>
            </a:r>
          </a:p>
        </p:txBody>
      </p:sp>
      <p:sp>
        <p:nvSpPr>
          <p:cNvPr id="49" name="矩形 48">
            <a:extLst>
              <a:ext uri="{FF2B5EF4-FFF2-40B4-BE49-F238E27FC236}">
                <a16:creationId xmlns:a16="http://schemas.microsoft.com/office/drawing/2014/main" id="{AEBE5869-15F4-9FDD-30D9-D9B22D370E0D}"/>
              </a:ext>
            </a:extLst>
          </p:cNvPr>
          <p:cNvSpPr/>
          <p:nvPr>
            <p:custDataLst>
              <p:tags r:id="rId9"/>
            </p:custDataLst>
          </p:nvPr>
        </p:nvSpPr>
        <p:spPr>
          <a:xfrm>
            <a:off x="6545580" y="670560"/>
            <a:ext cx="1506855" cy="5270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3922919C-693A-478C-06A3-78EAD043ECD1}"/>
              </a:ext>
            </a:extLst>
          </p:cNvPr>
          <p:cNvSpPr/>
          <p:nvPr>
            <p:custDataLst>
              <p:tags r:id="rId10"/>
            </p:custDataLst>
          </p:nvPr>
        </p:nvSpPr>
        <p:spPr>
          <a:xfrm>
            <a:off x="6545580" y="1724660"/>
            <a:ext cx="1506855" cy="5270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E0D20561-0BF5-E233-A4FA-22AE51AD2C89}"/>
              </a:ext>
            </a:extLst>
          </p:cNvPr>
          <p:cNvSpPr/>
          <p:nvPr>
            <p:custDataLst>
              <p:tags r:id="rId11"/>
            </p:custDataLst>
          </p:nvPr>
        </p:nvSpPr>
        <p:spPr>
          <a:xfrm>
            <a:off x="6545580" y="1197610"/>
            <a:ext cx="1506855" cy="527050"/>
          </a:xfrm>
          <a:prstGeom prst="rect">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C04BC32F-2101-2EBD-10D8-D2EAB2BDDB02}"/>
              </a:ext>
            </a:extLst>
          </p:cNvPr>
          <p:cNvSpPr txBox="1"/>
          <p:nvPr>
            <p:custDataLst>
              <p:tags r:id="rId12"/>
            </p:custDataLst>
          </p:nvPr>
        </p:nvSpPr>
        <p:spPr>
          <a:xfrm>
            <a:off x="6695440" y="749935"/>
            <a:ext cx="1461770" cy="368300"/>
          </a:xfrm>
          <a:prstGeom prst="rect">
            <a:avLst/>
          </a:prstGeom>
          <a:noFill/>
        </p:spPr>
        <p:txBody>
          <a:bodyPr wrap="square" rtlCol="0">
            <a:spAutoFit/>
          </a:bodyPr>
          <a:lstStyle/>
          <a:p>
            <a:r>
              <a:rPr lang="en-US" altLang="zh-CN">
                <a:solidFill>
                  <a:schemeClr val="bg1"/>
                </a:solidFill>
                <a:latin typeface="Times New Roman" panose="02020603050405020304" charset="0"/>
                <a:cs typeface="Times New Roman" panose="02020603050405020304" charset="0"/>
              </a:rPr>
              <a:t>Time step 1</a:t>
            </a:r>
          </a:p>
        </p:txBody>
      </p:sp>
      <p:sp>
        <p:nvSpPr>
          <p:cNvPr id="53" name="文本框 52">
            <a:extLst>
              <a:ext uri="{FF2B5EF4-FFF2-40B4-BE49-F238E27FC236}">
                <a16:creationId xmlns:a16="http://schemas.microsoft.com/office/drawing/2014/main" id="{ED250227-A942-0217-2DB1-FA80C905397E}"/>
              </a:ext>
            </a:extLst>
          </p:cNvPr>
          <p:cNvSpPr txBox="1"/>
          <p:nvPr>
            <p:custDataLst>
              <p:tags r:id="rId13"/>
            </p:custDataLst>
          </p:nvPr>
        </p:nvSpPr>
        <p:spPr>
          <a:xfrm>
            <a:off x="6695440" y="1276985"/>
            <a:ext cx="146177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Time step 2</a:t>
            </a:r>
          </a:p>
        </p:txBody>
      </p:sp>
      <p:sp>
        <p:nvSpPr>
          <p:cNvPr id="54" name="文本框 53">
            <a:extLst>
              <a:ext uri="{FF2B5EF4-FFF2-40B4-BE49-F238E27FC236}">
                <a16:creationId xmlns:a16="http://schemas.microsoft.com/office/drawing/2014/main" id="{B73638DD-E723-18E6-FE36-3C9BA9F6AB7C}"/>
              </a:ext>
            </a:extLst>
          </p:cNvPr>
          <p:cNvSpPr txBox="1"/>
          <p:nvPr>
            <p:custDataLst>
              <p:tags r:id="rId14"/>
            </p:custDataLst>
          </p:nvPr>
        </p:nvSpPr>
        <p:spPr>
          <a:xfrm>
            <a:off x="6667500" y="1804035"/>
            <a:ext cx="1461770" cy="368300"/>
          </a:xfrm>
          <a:prstGeom prst="rect">
            <a:avLst/>
          </a:prstGeom>
          <a:noFill/>
        </p:spPr>
        <p:txBody>
          <a:bodyPr wrap="square" rtlCol="0">
            <a:spAutoFit/>
          </a:bodyPr>
          <a:lstStyle/>
          <a:p>
            <a:r>
              <a:rPr lang="en-US" altLang="zh-CN">
                <a:solidFill>
                  <a:schemeClr val="bg1"/>
                </a:solidFill>
                <a:latin typeface="Times New Roman" panose="02020603050405020304" charset="0"/>
                <a:cs typeface="Times New Roman" panose="02020603050405020304" charset="0"/>
              </a:rPr>
              <a:t>Time step 3</a:t>
            </a:r>
          </a:p>
        </p:txBody>
      </p:sp>
      <p:sp>
        <p:nvSpPr>
          <p:cNvPr id="55" name="矩形 54">
            <a:extLst>
              <a:ext uri="{FF2B5EF4-FFF2-40B4-BE49-F238E27FC236}">
                <a16:creationId xmlns:a16="http://schemas.microsoft.com/office/drawing/2014/main" id="{5AB181AE-154F-5A03-8566-0663E9CB0B35}"/>
              </a:ext>
            </a:extLst>
          </p:cNvPr>
          <p:cNvSpPr/>
          <p:nvPr>
            <p:custDataLst>
              <p:tags r:id="rId15"/>
            </p:custDataLst>
          </p:nvPr>
        </p:nvSpPr>
        <p:spPr>
          <a:xfrm>
            <a:off x="9111615" y="1941830"/>
            <a:ext cx="2197735" cy="5270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956F6E82-EAF4-651E-0B5B-0FE0A3A3A1AD}"/>
              </a:ext>
            </a:extLst>
          </p:cNvPr>
          <p:cNvSpPr/>
          <p:nvPr>
            <p:custDataLst>
              <p:tags r:id="rId16"/>
            </p:custDataLst>
          </p:nvPr>
        </p:nvSpPr>
        <p:spPr>
          <a:xfrm>
            <a:off x="9111615" y="2912110"/>
            <a:ext cx="2197735" cy="5270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7130CBBD-F090-3C91-94C9-B13B395F19E9}"/>
              </a:ext>
            </a:extLst>
          </p:cNvPr>
          <p:cNvSpPr txBox="1"/>
          <p:nvPr>
            <p:custDataLst>
              <p:tags r:id="rId17"/>
            </p:custDataLst>
          </p:nvPr>
        </p:nvSpPr>
        <p:spPr>
          <a:xfrm>
            <a:off x="9261475" y="2021205"/>
            <a:ext cx="2153285" cy="368300"/>
          </a:xfrm>
          <a:prstGeom prst="rect">
            <a:avLst/>
          </a:prstGeom>
          <a:noFill/>
        </p:spPr>
        <p:txBody>
          <a:bodyPr wrap="square" rtlCol="0">
            <a:spAutoFit/>
          </a:bodyPr>
          <a:lstStyle/>
          <a:p>
            <a:r>
              <a:rPr lang="en-US" altLang="zh-CN">
                <a:solidFill>
                  <a:schemeClr val="bg1"/>
                </a:solidFill>
                <a:latin typeface="Times New Roman" panose="02020603050405020304" charset="0"/>
                <a:cs typeface="Times New Roman" panose="02020603050405020304" charset="0"/>
              </a:rPr>
              <a:t>Graph convolution</a:t>
            </a:r>
          </a:p>
        </p:txBody>
      </p:sp>
      <p:sp>
        <p:nvSpPr>
          <p:cNvPr id="58" name="矩形 57">
            <a:extLst>
              <a:ext uri="{FF2B5EF4-FFF2-40B4-BE49-F238E27FC236}">
                <a16:creationId xmlns:a16="http://schemas.microsoft.com/office/drawing/2014/main" id="{1CFAF627-1839-F787-24F3-1AC75BBBA6C9}"/>
              </a:ext>
            </a:extLst>
          </p:cNvPr>
          <p:cNvSpPr/>
          <p:nvPr>
            <p:custDataLst>
              <p:tags r:id="rId18"/>
            </p:custDataLst>
          </p:nvPr>
        </p:nvSpPr>
        <p:spPr>
          <a:xfrm>
            <a:off x="9111615" y="3736975"/>
            <a:ext cx="2197735" cy="5270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D936C964-D7EE-59B3-CD12-86D27AEE4DA7}"/>
              </a:ext>
            </a:extLst>
          </p:cNvPr>
          <p:cNvSpPr txBox="1"/>
          <p:nvPr>
            <p:custDataLst>
              <p:tags r:id="rId19"/>
            </p:custDataLst>
          </p:nvPr>
        </p:nvSpPr>
        <p:spPr>
          <a:xfrm>
            <a:off x="9868535" y="3816350"/>
            <a:ext cx="683260" cy="368300"/>
          </a:xfrm>
          <a:prstGeom prst="rect">
            <a:avLst/>
          </a:prstGeom>
          <a:noFill/>
        </p:spPr>
        <p:txBody>
          <a:bodyPr wrap="square" rtlCol="0">
            <a:spAutoFit/>
          </a:bodyPr>
          <a:lstStyle/>
          <a:p>
            <a:r>
              <a:rPr lang="en-US" altLang="zh-CN">
                <a:solidFill>
                  <a:schemeClr val="bg1"/>
                </a:solidFill>
                <a:latin typeface="Times New Roman" panose="02020603050405020304" charset="0"/>
                <a:cs typeface="Times New Roman" panose="02020603050405020304" charset="0"/>
              </a:rPr>
              <a:t>AGG</a:t>
            </a:r>
          </a:p>
        </p:txBody>
      </p:sp>
      <p:sp>
        <p:nvSpPr>
          <p:cNvPr id="60" name="文本框 59">
            <a:extLst>
              <a:ext uri="{FF2B5EF4-FFF2-40B4-BE49-F238E27FC236}">
                <a16:creationId xmlns:a16="http://schemas.microsoft.com/office/drawing/2014/main" id="{19C2C056-AE06-0FA1-28C6-DBF1F8EFF6FD}"/>
              </a:ext>
            </a:extLst>
          </p:cNvPr>
          <p:cNvSpPr txBox="1"/>
          <p:nvPr>
            <p:custDataLst>
              <p:tags r:id="rId20"/>
            </p:custDataLst>
          </p:nvPr>
        </p:nvSpPr>
        <p:spPr>
          <a:xfrm>
            <a:off x="9261475" y="2991485"/>
            <a:ext cx="2153285" cy="368300"/>
          </a:xfrm>
          <a:prstGeom prst="rect">
            <a:avLst/>
          </a:prstGeom>
          <a:noFill/>
        </p:spPr>
        <p:txBody>
          <a:bodyPr wrap="square" rtlCol="0">
            <a:spAutoFit/>
          </a:bodyPr>
          <a:lstStyle/>
          <a:p>
            <a:r>
              <a:rPr lang="en-US" altLang="zh-CN">
                <a:solidFill>
                  <a:schemeClr val="bg1"/>
                </a:solidFill>
                <a:latin typeface="Times New Roman" panose="02020603050405020304" charset="0"/>
                <a:cs typeface="Times New Roman" panose="02020603050405020304" charset="0"/>
              </a:rPr>
              <a:t>Graph convolution</a:t>
            </a:r>
          </a:p>
        </p:txBody>
      </p:sp>
      <p:sp>
        <p:nvSpPr>
          <p:cNvPr id="61" name="矩形 60">
            <a:extLst>
              <a:ext uri="{FF2B5EF4-FFF2-40B4-BE49-F238E27FC236}">
                <a16:creationId xmlns:a16="http://schemas.microsoft.com/office/drawing/2014/main" id="{11D0ECEA-9E2B-E445-7F2E-D4B523DAE948}"/>
              </a:ext>
            </a:extLst>
          </p:cNvPr>
          <p:cNvSpPr/>
          <p:nvPr>
            <p:custDataLst>
              <p:tags r:id="rId21"/>
            </p:custDataLst>
          </p:nvPr>
        </p:nvSpPr>
        <p:spPr>
          <a:xfrm>
            <a:off x="9111615" y="534035"/>
            <a:ext cx="2197735" cy="951230"/>
          </a:xfrm>
          <a:prstGeom prst="rect">
            <a:avLst/>
          </a:prstGeom>
          <a:noFill/>
          <a:ln w="635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90AE0C1D-7A9A-4AB8-D604-88504CBF0922}"/>
              </a:ext>
            </a:extLst>
          </p:cNvPr>
          <p:cNvSpPr txBox="1"/>
          <p:nvPr>
            <p:custDataLst>
              <p:tags r:id="rId22"/>
            </p:custDataLst>
          </p:nvPr>
        </p:nvSpPr>
        <p:spPr>
          <a:xfrm>
            <a:off x="9186545" y="534035"/>
            <a:ext cx="2047875" cy="922020"/>
          </a:xfrm>
          <a:prstGeom prst="rect">
            <a:avLst/>
          </a:prstGeom>
          <a:noFill/>
        </p:spPr>
        <p:txBody>
          <a:bodyPr wrap="square" rtlCol="0">
            <a:spAutoFit/>
          </a:bodyPr>
          <a:lstStyle/>
          <a:p>
            <a:pPr algn="ctr"/>
            <a:r>
              <a:rPr lang="zh-CN" altLang="en-US">
                <a:latin typeface="Times New Roman" panose="02020603050405020304" charset="0"/>
                <a:cs typeface="Times New Roman" panose="02020603050405020304" charset="0"/>
              </a:rPr>
              <a:t>Localized</a:t>
            </a:r>
          </a:p>
          <a:p>
            <a:pPr algn="ctr"/>
            <a:r>
              <a:rPr lang="en-US" altLang="zh-CN">
                <a:latin typeface="Times New Roman" panose="02020603050405020304" charset="0"/>
                <a:cs typeface="Times New Roman" panose="02020603050405020304" charset="0"/>
              </a:rPr>
              <a:t>s</a:t>
            </a:r>
            <a:r>
              <a:rPr lang="zh-CN" altLang="en-US">
                <a:latin typeface="Times New Roman" panose="02020603050405020304" charset="0"/>
                <a:cs typeface="Times New Roman" panose="02020603050405020304" charset="0"/>
              </a:rPr>
              <a:t>patial-temporal</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graph signal matrix</a:t>
            </a:r>
          </a:p>
        </p:txBody>
      </p:sp>
      <p:sp>
        <p:nvSpPr>
          <p:cNvPr id="63" name="矩形 62">
            <a:extLst>
              <a:ext uri="{FF2B5EF4-FFF2-40B4-BE49-F238E27FC236}">
                <a16:creationId xmlns:a16="http://schemas.microsoft.com/office/drawing/2014/main" id="{496FF830-EDD2-E67A-5633-BABC456F7237}"/>
              </a:ext>
            </a:extLst>
          </p:cNvPr>
          <p:cNvSpPr/>
          <p:nvPr>
            <p:custDataLst>
              <p:tags r:id="rId23"/>
            </p:custDataLst>
          </p:nvPr>
        </p:nvSpPr>
        <p:spPr>
          <a:xfrm>
            <a:off x="9111615" y="4719955"/>
            <a:ext cx="2197735" cy="951230"/>
          </a:xfrm>
          <a:prstGeom prst="rect">
            <a:avLst/>
          </a:prstGeom>
          <a:noFill/>
          <a:ln w="635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3397F33C-1F20-4CAD-967A-F4623724A9DE}"/>
              </a:ext>
            </a:extLst>
          </p:cNvPr>
          <p:cNvSpPr txBox="1"/>
          <p:nvPr>
            <p:custDataLst>
              <p:tags r:id="rId24"/>
            </p:custDataLst>
          </p:nvPr>
        </p:nvSpPr>
        <p:spPr>
          <a:xfrm>
            <a:off x="9186545" y="4719955"/>
            <a:ext cx="2047875" cy="922020"/>
          </a:xfrm>
          <a:prstGeom prst="rect">
            <a:avLst/>
          </a:prstGeom>
          <a:noFill/>
        </p:spPr>
        <p:txBody>
          <a:bodyPr wrap="square" rtlCol="0">
            <a:spAutoFit/>
          </a:bodyPr>
          <a:lstStyle/>
          <a:p>
            <a:pPr algn="ctr"/>
            <a:r>
              <a:rPr lang="zh-CN" altLang="en-US">
                <a:latin typeface="Times New Roman" panose="02020603050405020304" charset="0"/>
                <a:cs typeface="Times New Roman" panose="02020603050405020304" charset="0"/>
              </a:rPr>
              <a:t>Localized</a:t>
            </a:r>
          </a:p>
          <a:p>
            <a:pPr algn="ctr"/>
            <a:r>
              <a:rPr lang="en-US" altLang="zh-CN">
                <a:latin typeface="Times New Roman" panose="02020603050405020304" charset="0"/>
                <a:cs typeface="Times New Roman" panose="02020603050405020304" charset="0"/>
              </a:rPr>
              <a:t>s</a:t>
            </a:r>
            <a:r>
              <a:rPr lang="zh-CN" altLang="en-US">
                <a:latin typeface="Times New Roman" panose="02020603050405020304" charset="0"/>
                <a:cs typeface="Times New Roman" panose="02020603050405020304" charset="0"/>
              </a:rPr>
              <a:t>patial-temporal</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representation</a:t>
            </a:r>
          </a:p>
        </p:txBody>
      </p:sp>
      <p:cxnSp>
        <p:nvCxnSpPr>
          <p:cNvPr id="65" name="直接箭头连接符 64">
            <a:extLst>
              <a:ext uri="{FF2B5EF4-FFF2-40B4-BE49-F238E27FC236}">
                <a16:creationId xmlns:a16="http://schemas.microsoft.com/office/drawing/2014/main" id="{93FA639A-50B7-6409-C3A2-7B733C4BB742}"/>
              </a:ext>
            </a:extLst>
          </p:cNvPr>
          <p:cNvCxnSpPr>
            <a:stCxn id="62" idx="2"/>
            <a:endCxn id="55" idx="0"/>
          </p:cNvCxnSpPr>
          <p:nvPr>
            <p:custDataLst>
              <p:tags r:id="rId25"/>
            </p:custDataLst>
          </p:nvPr>
        </p:nvCxnSpPr>
        <p:spPr>
          <a:xfrm>
            <a:off x="10210800" y="1456055"/>
            <a:ext cx="0" cy="48577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66" name="直接箭头连接符 65">
            <a:extLst>
              <a:ext uri="{FF2B5EF4-FFF2-40B4-BE49-F238E27FC236}">
                <a16:creationId xmlns:a16="http://schemas.microsoft.com/office/drawing/2014/main" id="{3722845F-DDD1-D844-DDD3-C0AFC52A3024}"/>
              </a:ext>
            </a:extLst>
          </p:cNvPr>
          <p:cNvCxnSpPr>
            <a:endCxn id="56" idx="0"/>
          </p:cNvCxnSpPr>
          <p:nvPr>
            <p:custDataLst>
              <p:tags r:id="rId26"/>
            </p:custDataLst>
          </p:nvPr>
        </p:nvCxnSpPr>
        <p:spPr>
          <a:xfrm>
            <a:off x="10210800" y="2385060"/>
            <a:ext cx="0" cy="52705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67" name="直接箭头连接符 66">
            <a:extLst>
              <a:ext uri="{FF2B5EF4-FFF2-40B4-BE49-F238E27FC236}">
                <a16:creationId xmlns:a16="http://schemas.microsoft.com/office/drawing/2014/main" id="{B98546EF-0EC6-D6F0-ACBF-B311BC413442}"/>
              </a:ext>
            </a:extLst>
          </p:cNvPr>
          <p:cNvCxnSpPr/>
          <p:nvPr>
            <p:custDataLst>
              <p:tags r:id="rId27"/>
            </p:custDataLst>
          </p:nvPr>
        </p:nvCxnSpPr>
        <p:spPr>
          <a:xfrm>
            <a:off x="10210800" y="3353435"/>
            <a:ext cx="0" cy="52705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68" name="直接箭头连接符 67">
            <a:extLst>
              <a:ext uri="{FF2B5EF4-FFF2-40B4-BE49-F238E27FC236}">
                <a16:creationId xmlns:a16="http://schemas.microsoft.com/office/drawing/2014/main" id="{B9FDC4C1-FA2F-5EDE-9EE6-B7A3A75991E1}"/>
              </a:ext>
            </a:extLst>
          </p:cNvPr>
          <p:cNvCxnSpPr>
            <a:stCxn id="58" idx="2"/>
          </p:cNvCxnSpPr>
          <p:nvPr>
            <p:custDataLst>
              <p:tags r:id="rId28"/>
            </p:custDataLst>
          </p:nvPr>
        </p:nvCxnSpPr>
        <p:spPr>
          <a:xfrm>
            <a:off x="10210800" y="4264025"/>
            <a:ext cx="0" cy="46990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69" name="直接箭头连接符 68">
            <a:extLst>
              <a:ext uri="{FF2B5EF4-FFF2-40B4-BE49-F238E27FC236}">
                <a16:creationId xmlns:a16="http://schemas.microsoft.com/office/drawing/2014/main" id="{8BC07A48-FC5D-CB91-F30D-E924145F90B5}"/>
              </a:ext>
            </a:extLst>
          </p:cNvPr>
          <p:cNvCxnSpPr/>
          <p:nvPr>
            <p:custDataLst>
              <p:tags r:id="rId29"/>
            </p:custDataLst>
          </p:nvPr>
        </p:nvCxnSpPr>
        <p:spPr>
          <a:xfrm>
            <a:off x="11820525" y="2671445"/>
            <a:ext cx="7620" cy="134493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70" name="直接箭头连接符 69">
            <a:extLst>
              <a:ext uri="{FF2B5EF4-FFF2-40B4-BE49-F238E27FC236}">
                <a16:creationId xmlns:a16="http://schemas.microsoft.com/office/drawing/2014/main" id="{6E36195D-3360-4AC8-40AE-B48532371E20}"/>
              </a:ext>
            </a:extLst>
          </p:cNvPr>
          <p:cNvCxnSpPr/>
          <p:nvPr>
            <p:custDataLst>
              <p:tags r:id="rId30"/>
            </p:custDataLst>
          </p:nvPr>
        </p:nvCxnSpPr>
        <p:spPr>
          <a:xfrm rot="5400000">
            <a:off x="11570335" y="3756025"/>
            <a:ext cx="0" cy="52705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71" name="直接箭头连接符 70">
            <a:extLst>
              <a:ext uri="{FF2B5EF4-FFF2-40B4-BE49-F238E27FC236}">
                <a16:creationId xmlns:a16="http://schemas.microsoft.com/office/drawing/2014/main" id="{E55A6A4E-BD69-A3A2-61CE-AAC9FB23E5AE}"/>
              </a:ext>
            </a:extLst>
          </p:cNvPr>
          <p:cNvCxnSpPr/>
          <p:nvPr>
            <p:custDataLst>
              <p:tags r:id="rId31"/>
            </p:custDataLst>
          </p:nvPr>
        </p:nvCxnSpPr>
        <p:spPr>
          <a:xfrm>
            <a:off x="10210800" y="2671445"/>
            <a:ext cx="1624330" cy="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sp>
        <p:nvSpPr>
          <p:cNvPr id="72" name="文本框 71">
            <a:extLst>
              <a:ext uri="{FF2B5EF4-FFF2-40B4-BE49-F238E27FC236}">
                <a16:creationId xmlns:a16="http://schemas.microsoft.com/office/drawing/2014/main" id="{94AA135A-D83C-7537-4D78-7B67891A5B23}"/>
              </a:ext>
            </a:extLst>
          </p:cNvPr>
          <p:cNvSpPr txBox="1"/>
          <p:nvPr>
            <p:custDataLst>
              <p:tags r:id="rId32"/>
            </p:custDataLst>
          </p:nvPr>
        </p:nvSpPr>
        <p:spPr>
          <a:xfrm>
            <a:off x="9261475" y="1631950"/>
            <a:ext cx="531495" cy="306705"/>
          </a:xfrm>
          <a:prstGeom prst="rect">
            <a:avLst/>
          </a:prstGeom>
          <a:noFill/>
        </p:spPr>
        <p:txBody>
          <a:bodyPr wrap="square" rtlCol="0">
            <a:spAutoFit/>
          </a:bodyPr>
          <a:lstStyle/>
          <a:p>
            <a:r>
              <a:rPr lang="en-US" altLang="zh-CN" sz="1400">
                <a:latin typeface="Times New Roman" panose="02020603050405020304" charset="0"/>
                <a:cs typeface="Times New Roman" panose="02020603050405020304" charset="0"/>
              </a:rPr>
              <a:t>h(0)</a:t>
            </a:r>
          </a:p>
        </p:txBody>
      </p:sp>
      <p:sp>
        <p:nvSpPr>
          <p:cNvPr id="73" name="文本框 72">
            <a:extLst>
              <a:ext uri="{FF2B5EF4-FFF2-40B4-BE49-F238E27FC236}">
                <a16:creationId xmlns:a16="http://schemas.microsoft.com/office/drawing/2014/main" id="{E9C4ACCE-2C22-F3DF-CA33-62B32851904A}"/>
              </a:ext>
            </a:extLst>
          </p:cNvPr>
          <p:cNvSpPr txBox="1"/>
          <p:nvPr>
            <p:custDataLst>
              <p:tags r:id="rId33"/>
            </p:custDataLst>
          </p:nvPr>
        </p:nvSpPr>
        <p:spPr>
          <a:xfrm>
            <a:off x="9337040" y="2518410"/>
            <a:ext cx="531495" cy="306705"/>
          </a:xfrm>
          <a:prstGeom prst="rect">
            <a:avLst/>
          </a:prstGeom>
          <a:noFill/>
        </p:spPr>
        <p:txBody>
          <a:bodyPr wrap="square" rtlCol="0">
            <a:spAutoFit/>
          </a:bodyPr>
          <a:lstStyle/>
          <a:p>
            <a:r>
              <a:rPr lang="en-US" altLang="zh-CN" sz="1400">
                <a:latin typeface="Times New Roman" panose="02020603050405020304" charset="0"/>
                <a:cs typeface="Times New Roman" panose="02020603050405020304" charset="0"/>
              </a:rPr>
              <a:t>h(1)</a:t>
            </a:r>
          </a:p>
        </p:txBody>
      </p:sp>
      <p:sp>
        <p:nvSpPr>
          <p:cNvPr id="74" name="文本框 73">
            <a:extLst>
              <a:ext uri="{FF2B5EF4-FFF2-40B4-BE49-F238E27FC236}">
                <a16:creationId xmlns:a16="http://schemas.microsoft.com/office/drawing/2014/main" id="{AC11872B-6323-69C7-BE9A-5A002FBAC1A1}"/>
              </a:ext>
            </a:extLst>
          </p:cNvPr>
          <p:cNvSpPr txBox="1"/>
          <p:nvPr>
            <p:custDataLst>
              <p:tags r:id="rId34"/>
            </p:custDataLst>
          </p:nvPr>
        </p:nvSpPr>
        <p:spPr>
          <a:xfrm>
            <a:off x="9388475" y="3437255"/>
            <a:ext cx="753745" cy="306705"/>
          </a:xfrm>
          <a:prstGeom prst="rect">
            <a:avLst/>
          </a:prstGeom>
          <a:noFill/>
        </p:spPr>
        <p:txBody>
          <a:bodyPr wrap="square" rtlCol="0">
            <a:spAutoFit/>
          </a:bodyPr>
          <a:lstStyle/>
          <a:p>
            <a:r>
              <a:rPr lang="en-US" altLang="zh-CN" sz="1400">
                <a:latin typeface="Times New Roman" panose="02020603050405020304" charset="0"/>
                <a:cs typeface="Times New Roman" panose="02020603050405020304" charset="0"/>
              </a:rPr>
              <a:t>h(2)</a:t>
            </a:r>
          </a:p>
        </p:txBody>
      </p:sp>
      <p:cxnSp>
        <p:nvCxnSpPr>
          <p:cNvPr id="75" name="直接箭头连接符 74">
            <a:extLst>
              <a:ext uri="{FF2B5EF4-FFF2-40B4-BE49-F238E27FC236}">
                <a16:creationId xmlns:a16="http://schemas.microsoft.com/office/drawing/2014/main" id="{6AAC0A96-1093-F893-9697-0A873F8EF334}"/>
              </a:ext>
            </a:extLst>
          </p:cNvPr>
          <p:cNvCxnSpPr/>
          <p:nvPr>
            <p:custDataLst>
              <p:tags r:id="rId35"/>
            </p:custDataLst>
          </p:nvPr>
        </p:nvCxnSpPr>
        <p:spPr>
          <a:xfrm flipV="1">
            <a:off x="9111615" y="308610"/>
            <a:ext cx="869950" cy="38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76" name="直接箭头连接符 75">
            <a:extLst>
              <a:ext uri="{FF2B5EF4-FFF2-40B4-BE49-F238E27FC236}">
                <a16:creationId xmlns:a16="http://schemas.microsoft.com/office/drawing/2014/main" id="{D0E93D8A-7F66-3017-06D0-A221C0079DF9}"/>
              </a:ext>
            </a:extLst>
          </p:cNvPr>
          <p:cNvCxnSpPr/>
          <p:nvPr>
            <p:custDataLst>
              <p:tags r:id="rId36"/>
            </p:custDataLst>
          </p:nvPr>
        </p:nvCxnSpPr>
        <p:spPr>
          <a:xfrm flipV="1">
            <a:off x="10439400" y="312420"/>
            <a:ext cx="869950" cy="38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77" name="直接箭头连接符 76">
            <a:extLst>
              <a:ext uri="{FF2B5EF4-FFF2-40B4-BE49-F238E27FC236}">
                <a16:creationId xmlns:a16="http://schemas.microsoft.com/office/drawing/2014/main" id="{7658ABFC-57B4-8DF6-2EFD-8D490F078054}"/>
              </a:ext>
            </a:extLst>
          </p:cNvPr>
          <p:cNvCxnSpPr/>
          <p:nvPr>
            <p:custDataLst>
              <p:tags r:id="rId37"/>
            </p:custDataLst>
          </p:nvPr>
        </p:nvCxnSpPr>
        <p:spPr>
          <a:xfrm flipH="1" flipV="1">
            <a:off x="9111615" y="187960"/>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78" name="直接箭头连接符 77">
            <a:extLst>
              <a:ext uri="{FF2B5EF4-FFF2-40B4-BE49-F238E27FC236}">
                <a16:creationId xmlns:a16="http://schemas.microsoft.com/office/drawing/2014/main" id="{7703A935-E983-FDC0-50F8-13C50142E0DB}"/>
              </a:ext>
            </a:extLst>
          </p:cNvPr>
          <p:cNvCxnSpPr/>
          <p:nvPr>
            <p:custDataLst>
              <p:tags r:id="rId38"/>
            </p:custDataLst>
          </p:nvPr>
        </p:nvCxnSpPr>
        <p:spPr>
          <a:xfrm flipH="1" flipV="1">
            <a:off x="11309350" y="187960"/>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4A3C6E83-3132-EAE7-AA25-99713EA88097}"/>
                  </a:ext>
                </a:extLst>
              </p:cNvPr>
              <p:cNvSpPr txBox="1"/>
              <p:nvPr>
                <p:custDataLst>
                  <p:tags r:id="rId39"/>
                </p:custDataLst>
              </p:nvPr>
            </p:nvSpPr>
            <p:spPr>
              <a:xfrm>
                <a:off x="9897110" y="126365"/>
                <a:ext cx="619760" cy="36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𝑖𝑛</m:t>
                          </m:r>
                        </m:sub>
                      </m:sSub>
                    </m:oMath>
                  </m:oMathPara>
                </a14:m>
                <a:endParaRPr lang="zh-CN" altLang="en-US"/>
              </a:p>
            </p:txBody>
          </p:sp>
        </mc:Choice>
        <mc:Fallback xmlns="">
          <p:sp>
            <p:nvSpPr>
              <p:cNvPr id="79" name="文本框 78">
                <a:extLst>
                  <a:ext uri="{FF2B5EF4-FFF2-40B4-BE49-F238E27FC236}">
                    <a16:creationId xmlns:a16="http://schemas.microsoft.com/office/drawing/2014/main" id="{4A3C6E83-3132-EAE7-AA25-99713EA88097}"/>
                  </a:ext>
                </a:extLst>
              </p:cNvPr>
              <p:cNvSpPr txBox="1">
                <a:spLocks noRot="1" noChangeAspect="1" noMove="1" noResize="1" noEditPoints="1" noAdjustHandles="1" noChangeArrowheads="1" noChangeShapeType="1" noTextEdit="1"/>
              </p:cNvSpPr>
              <p:nvPr>
                <p:custDataLst>
                  <p:tags r:id="rId106"/>
                </p:custDataLst>
              </p:nvPr>
            </p:nvSpPr>
            <p:spPr>
              <a:xfrm>
                <a:off x="9897110" y="126365"/>
                <a:ext cx="619760" cy="368300"/>
              </a:xfrm>
              <a:prstGeom prst="rect">
                <a:avLst/>
              </a:prstGeom>
              <a:blipFill>
                <a:blip r:embed="rId107"/>
                <a:stretch>
                  <a:fillRect b="-3333"/>
                </a:stretch>
              </a:blipFill>
            </p:spPr>
            <p:txBody>
              <a:bodyPr/>
              <a:lstStyle/>
              <a:p>
                <a:r>
                  <a:rPr lang="zh-CN" altLang="en-US">
                    <a:noFill/>
                  </a:rPr>
                  <a:t> </a:t>
                </a:r>
              </a:p>
            </p:txBody>
          </p:sp>
        </mc:Fallback>
      </mc:AlternateContent>
      <p:cxnSp>
        <p:nvCxnSpPr>
          <p:cNvPr id="80" name="直接箭头连接符 79">
            <a:extLst>
              <a:ext uri="{FF2B5EF4-FFF2-40B4-BE49-F238E27FC236}">
                <a16:creationId xmlns:a16="http://schemas.microsoft.com/office/drawing/2014/main" id="{2407794A-E9A3-6029-630A-0B51FE5D386C}"/>
              </a:ext>
            </a:extLst>
          </p:cNvPr>
          <p:cNvCxnSpPr/>
          <p:nvPr>
            <p:custDataLst>
              <p:tags r:id="rId40"/>
            </p:custDataLst>
          </p:nvPr>
        </p:nvCxnSpPr>
        <p:spPr>
          <a:xfrm flipV="1">
            <a:off x="7578090" y="382270"/>
            <a:ext cx="479425" cy="3175"/>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81" name="直接箭头连接符 80">
            <a:extLst>
              <a:ext uri="{FF2B5EF4-FFF2-40B4-BE49-F238E27FC236}">
                <a16:creationId xmlns:a16="http://schemas.microsoft.com/office/drawing/2014/main" id="{D2B3A9D3-C415-7B11-4097-89A8F3152412}"/>
              </a:ext>
            </a:extLst>
          </p:cNvPr>
          <p:cNvCxnSpPr/>
          <p:nvPr>
            <p:custDataLst>
              <p:tags r:id="rId41"/>
            </p:custDataLst>
          </p:nvPr>
        </p:nvCxnSpPr>
        <p:spPr>
          <a:xfrm flipH="1" flipV="1">
            <a:off x="6538595" y="258445"/>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82" name="直接箭头连接符 81">
            <a:extLst>
              <a:ext uri="{FF2B5EF4-FFF2-40B4-BE49-F238E27FC236}">
                <a16:creationId xmlns:a16="http://schemas.microsoft.com/office/drawing/2014/main" id="{65DF4C05-8369-1945-71CE-5BD5C2E14ECC}"/>
              </a:ext>
            </a:extLst>
          </p:cNvPr>
          <p:cNvCxnSpPr/>
          <p:nvPr>
            <p:custDataLst>
              <p:tags r:id="rId42"/>
            </p:custDataLst>
          </p:nvPr>
        </p:nvCxnSpPr>
        <p:spPr>
          <a:xfrm flipH="1" flipV="1">
            <a:off x="8052435" y="258445"/>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40686E70-625D-342C-9E70-2A03CA21CA6F}"/>
                  </a:ext>
                </a:extLst>
              </p:cNvPr>
              <p:cNvSpPr txBox="1"/>
              <p:nvPr>
                <p:custDataLst>
                  <p:tags r:id="rId43"/>
                </p:custDataLst>
              </p:nvPr>
            </p:nvSpPr>
            <p:spPr>
              <a:xfrm>
                <a:off x="6993890" y="195580"/>
                <a:ext cx="619760" cy="36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𝑜𝑢𝑡</m:t>
                          </m:r>
                        </m:sub>
                      </m:sSub>
                    </m:oMath>
                  </m:oMathPara>
                </a14:m>
                <a:endParaRPr lang="zh-CN" altLang="en-US"/>
              </a:p>
            </p:txBody>
          </p:sp>
        </mc:Choice>
        <mc:Fallback xmlns="">
          <p:sp>
            <p:nvSpPr>
              <p:cNvPr id="83" name="文本框 82">
                <a:extLst>
                  <a:ext uri="{FF2B5EF4-FFF2-40B4-BE49-F238E27FC236}">
                    <a16:creationId xmlns:a16="http://schemas.microsoft.com/office/drawing/2014/main" id="{40686E70-625D-342C-9E70-2A03CA21CA6F}"/>
                  </a:ext>
                </a:extLst>
              </p:cNvPr>
              <p:cNvSpPr txBox="1">
                <a:spLocks noRot="1" noChangeAspect="1" noMove="1" noResize="1" noEditPoints="1" noAdjustHandles="1" noChangeArrowheads="1" noChangeShapeType="1" noTextEdit="1"/>
              </p:cNvSpPr>
              <p:nvPr>
                <p:custDataLst>
                  <p:tags r:id="rId108"/>
                </p:custDataLst>
              </p:nvPr>
            </p:nvSpPr>
            <p:spPr>
              <a:xfrm>
                <a:off x="6993890" y="195580"/>
                <a:ext cx="619760" cy="368300"/>
              </a:xfrm>
              <a:prstGeom prst="rect">
                <a:avLst/>
              </a:prstGeom>
              <a:blipFill>
                <a:blip r:embed="rId109"/>
                <a:stretch>
                  <a:fillRect/>
                </a:stretch>
              </a:blipFill>
            </p:spPr>
            <p:txBody>
              <a:bodyPr/>
              <a:lstStyle/>
              <a:p>
                <a:r>
                  <a:rPr lang="zh-CN" altLang="en-US">
                    <a:noFill/>
                  </a:rPr>
                  <a:t> </a:t>
                </a:r>
              </a:p>
            </p:txBody>
          </p:sp>
        </mc:Fallback>
      </mc:AlternateContent>
      <p:cxnSp>
        <p:nvCxnSpPr>
          <p:cNvPr id="84" name="直接箭头连接符 83">
            <a:extLst>
              <a:ext uri="{FF2B5EF4-FFF2-40B4-BE49-F238E27FC236}">
                <a16:creationId xmlns:a16="http://schemas.microsoft.com/office/drawing/2014/main" id="{B090E4BC-482A-F3BF-8A85-5E1632D1EC85}"/>
              </a:ext>
            </a:extLst>
          </p:cNvPr>
          <p:cNvCxnSpPr/>
          <p:nvPr>
            <p:custDataLst>
              <p:tags r:id="rId44"/>
            </p:custDataLst>
          </p:nvPr>
        </p:nvCxnSpPr>
        <p:spPr>
          <a:xfrm flipV="1">
            <a:off x="6538595" y="379095"/>
            <a:ext cx="479425" cy="3175"/>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85" name="直接箭头连接符 84">
            <a:extLst>
              <a:ext uri="{FF2B5EF4-FFF2-40B4-BE49-F238E27FC236}">
                <a16:creationId xmlns:a16="http://schemas.microsoft.com/office/drawing/2014/main" id="{AFE8A152-608E-EC55-B262-F2454C41C3EF}"/>
              </a:ext>
            </a:extLst>
          </p:cNvPr>
          <p:cNvCxnSpPr/>
          <p:nvPr>
            <p:custDataLst>
              <p:tags r:id="rId45"/>
            </p:custDataLst>
          </p:nvPr>
        </p:nvCxnSpPr>
        <p:spPr>
          <a:xfrm flipV="1">
            <a:off x="9111615" y="5904230"/>
            <a:ext cx="869950" cy="38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86" name="直接箭头连接符 85">
            <a:extLst>
              <a:ext uri="{FF2B5EF4-FFF2-40B4-BE49-F238E27FC236}">
                <a16:creationId xmlns:a16="http://schemas.microsoft.com/office/drawing/2014/main" id="{7004F29B-6163-B2EB-8197-FA08E4ED0F6B}"/>
              </a:ext>
            </a:extLst>
          </p:cNvPr>
          <p:cNvCxnSpPr/>
          <p:nvPr>
            <p:custDataLst>
              <p:tags r:id="rId46"/>
            </p:custDataLst>
          </p:nvPr>
        </p:nvCxnSpPr>
        <p:spPr>
          <a:xfrm flipV="1">
            <a:off x="10439400" y="5908040"/>
            <a:ext cx="869950" cy="38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87" name="直接箭头连接符 86">
            <a:extLst>
              <a:ext uri="{FF2B5EF4-FFF2-40B4-BE49-F238E27FC236}">
                <a16:creationId xmlns:a16="http://schemas.microsoft.com/office/drawing/2014/main" id="{3C3224C8-F78D-AF41-3415-CE332EF8C592}"/>
              </a:ext>
            </a:extLst>
          </p:cNvPr>
          <p:cNvCxnSpPr/>
          <p:nvPr>
            <p:custDataLst>
              <p:tags r:id="rId47"/>
            </p:custDataLst>
          </p:nvPr>
        </p:nvCxnSpPr>
        <p:spPr>
          <a:xfrm flipH="1" flipV="1">
            <a:off x="9111615" y="5783580"/>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88" name="直接箭头连接符 87">
            <a:extLst>
              <a:ext uri="{FF2B5EF4-FFF2-40B4-BE49-F238E27FC236}">
                <a16:creationId xmlns:a16="http://schemas.microsoft.com/office/drawing/2014/main" id="{FDC241FD-2AD3-1521-A92C-97DEA23818FE}"/>
              </a:ext>
            </a:extLst>
          </p:cNvPr>
          <p:cNvCxnSpPr/>
          <p:nvPr>
            <p:custDataLst>
              <p:tags r:id="rId48"/>
            </p:custDataLst>
          </p:nvPr>
        </p:nvCxnSpPr>
        <p:spPr>
          <a:xfrm flipH="1" flipV="1">
            <a:off x="11309350" y="5783580"/>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43DE2941-3356-909F-9761-FBF5958DD881}"/>
                  </a:ext>
                </a:extLst>
              </p:cNvPr>
              <p:cNvSpPr txBox="1"/>
              <p:nvPr>
                <p:custDataLst>
                  <p:tags r:id="rId49"/>
                </p:custDataLst>
              </p:nvPr>
            </p:nvSpPr>
            <p:spPr>
              <a:xfrm>
                <a:off x="9897110" y="5721985"/>
                <a:ext cx="619760" cy="36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𝑜𝑢𝑡</m:t>
                          </m:r>
                        </m:sub>
                      </m:sSub>
                    </m:oMath>
                  </m:oMathPara>
                </a14:m>
                <a:endParaRPr lang="zh-CN" altLang="en-US"/>
              </a:p>
            </p:txBody>
          </p:sp>
        </mc:Choice>
        <mc:Fallback xmlns="">
          <p:sp>
            <p:nvSpPr>
              <p:cNvPr id="89" name="文本框 88">
                <a:extLst>
                  <a:ext uri="{FF2B5EF4-FFF2-40B4-BE49-F238E27FC236}">
                    <a16:creationId xmlns:a16="http://schemas.microsoft.com/office/drawing/2014/main" id="{43DE2941-3356-909F-9761-FBF5958DD881}"/>
                  </a:ext>
                </a:extLst>
              </p:cNvPr>
              <p:cNvSpPr txBox="1">
                <a:spLocks noRot="1" noChangeAspect="1" noMove="1" noResize="1" noEditPoints="1" noAdjustHandles="1" noChangeArrowheads="1" noChangeShapeType="1" noTextEdit="1"/>
              </p:cNvSpPr>
              <p:nvPr>
                <p:custDataLst>
                  <p:tags r:id="rId110"/>
                </p:custDataLst>
              </p:nvPr>
            </p:nvSpPr>
            <p:spPr>
              <a:xfrm>
                <a:off x="9897110" y="5721985"/>
                <a:ext cx="619760" cy="368300"/>
              </a:xfrm>
              <a:prstGeom prst="rect">
                <a:avLst/>
              </a:prstGeom>
              <a:blipFill>
                <a:blip r:embed="rId111"/>
                <a:stretch>
                  <a:fillRect/>
                </a:stretch>
              </a:blipFill>
            </p:spPr>
            <p:txBody>
              <a:bodyPr/>
              <a:lstStyle/>
              <a:p>
                <a:r>
                  <a:rPr lang="zh-CN" altLang="en-US">
                    <a:noFill/>
                  </a:rPr>
                  <a:t> </a:t>
                </a:r>
              </a:p>
            </p:txBody>
          </p:sp>
        </mc:Fallback>
      </mc:AlternateContent>
      <p:cxnSp>
        <p:nvCxnSpPr>
          <p:cNvPr id="90" name="直接箭头连接符 89">
            <a:extLst>
              <a:ext uri="{FF2B5EF4-FFF2-40B4-BE49-F238E27FC236}">
                <a16:creationId xmlns:a16="http://schemas.microsoft.com/office/drawing/2014/main" id="{2284EFEA-825A-410C-E233-F8877D8147EE}"/>
              </a:ext>
            </a:extLst>
          </p:cNvPr>
          <p:cNvCxnSpPr/>
          <p:nvPr>
            <p:custDataLst>
              <p:tags r:id="rId50"/>
            </p:custDataLst>
          </p:nvPr>
        </p:nvCxnSpPr>
        <p:spPr>
          <a:xfrm rot="16200000" flipH="1" flipV="1">
            <a:off x="8876665" y="414655"/>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91" name="直接箭头连接符 90">
            <a:extLst>
              <a:ext uri="{FF2B5EF4-FFF2-40B4-BE49-F238E27FC236}">
                <a16:creationId xmlns:a16="http://schemas.microsoft.com/office/drawing/2014/main" id="{D72DA7D4-3643-D253-FB53-AC44420E5C1F}"/>
              </a:ext>
            </a:extLst>
          </p:cNvPr>
          <p:cNvCxnSpPr/>
          <p:nvPr>
            <p:custDataLst>
              <p:tags r:id="rId51"/>
            </p:custDataLst>
          </p:nvPr>
        </p:nvCxnSpPr>
        <p:spPr>
          <a:xfrm rot="16200000" flipH="1" flipV="1">
            <a:off x="8876665" y="1365885"/>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92" name="直接箭头连接符 91">
            <a:extLst>
              <a:ext uri="{FF2B5EF4-FFF2-40B4-BE49-F238E27FC236}">
                <a16:creationId xmlns:a16="http://schemas.microsoft.com/office/drawing/2014/main" id="{4E94AF9B-024F-E6DC-FC37-BD1CC6FA7B4A}"/>
              </a:ext>
            </a:extLst>
          </p:cNvPr>
          <p:cNvCxnSpPr/>
          <p:nvPr>
            <p:custDataLst>
              <p:tags r:id="rId52"/>
            </p:custDataLst>
          </p:nvPr>
        </p:nvCxnSpPr>
        <p:spPr>
          <a:xfrm flipH="1">
            <a:off x="8879205" y="541020"/>
            <a:ext cx="2540" cy="32512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93" name="直接箭头连接符 92">
            <a:extLst>
              <a:ext uri="{FF2B5EF4-FFF2-40B4-BE49-F238E27FC236}">
                <a16:creationId xmlns:a16="http://schemas.microsoft.com/office/drawing/2014/main" id="{78097B4A-CE08-4B3A-6287-8E691B7D7CE0}"/>
              </a:ext>
            </a:extLst>
          </p:cNvPr>
          <p:cNvCxnSpPr/>
          <p:nvPr>
            <p:custDataLst>
              <p:tags r:id="rId53"/>
            </p:custDataLst>
          </p:nvPr>
        </p:nvCxnSpPr>
        <p:spPr>
          <a:xfrm flipH="1">
            <a:off x="8876665" y="1167130"/>
            <a:ext cx="2540" cy="32512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sp>
        <p:nvSpPr>
          <p:cNvPr id="94" name="文本框 93">
            <a:extLst>
              <a:ext uri="{FF2B5EF4-FFF2-40B4-BE49-F238E27FC236}">
                <a16:creationId xmlns:a16="http://schemas.microsoft.com/office/drawing/2014/main" id="{0A454C68-92D2-A062-9C18-89E151531DBE}"/>
              </a:ext>
            </a:extLst>
          </p:cNvPr>
          <p:cNvSpPr txBox="1"/>
          <p:nvPr>
            <p:custDataLst>
              <p:tags r:id="rId54"/>
            </p:custDataLst>
          </p:nvPr>
        </p:nvSpPr>
        <p:spPr>
          <a:xfrm>
            <a:off x="8648065" y="845185"/>
            <a:ext cx="56134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3N</a:t>
            </a:r>
          </a:p>
        </p:txBody>
      </p:sp>
      <p:cxnSp>
        <p:nvCxnSpPr>
          <p:cNvPr id="95" name="直接箭头连接符 94">
            <a:extLst>
              <a:ext uri="{FF2B5EF4-FFF2-40B4-BE49-F238E27FC236}">
                <a16:creationId xmlns:a16="http://schemas.microsoft.com/office/drawing/2014/main" id="{8F2C3628-B081-5FB5-8F66-9BD773CDAB39}"/>
              </a:ext>
            </a:extLst>
          </p:cNvPr>
          <p:cNvCxnSpPr/>
          <p:nvPr>
            <p:custDataLst>
              <p:tags r:id="rId55"/>
            </p:custDataLst>
          </p:nvPr>
        </p:nvCxnSpPr>
        <p:spPr>
          <a:xfrm rot="16200000" flipH="1" flipV="1">
            <a:off x="8884920" y="4593590"/>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96" name="直接箭头连接符 95">
            <a:extLst>
              <a:ext uri="{FF2B5EF4-FFF2-40B4-BE49-F238E27FC236}">
                <a16:creationId xmlns:a16="http://schemas.microsoft.com/office/drawing/2014/main" id="{A1A066D6-7B56-C996-A686-B4E861A4866C}"/>
              </a:ext>
            </a:extLst>
          </p:cNvPr>
          <p:cNvCxnSpPr/>
          <p:nvPr>
            <p:custDataLst>
              <p:tags r:id="rId56"/>
            </p:custDataLst>
          </p:nvPr>
        </p:nvCxnSpPr>
        <p:spPr>
          <a:xfrm rot="16200000" flipH="1" flipV="1">
            <a:off x="8884920" y="5544820"/>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97" name="直接箭头连接符 96">
            <a:extLst>
              <a:ext uri="{FF2B5EF4-FFF2-40B4-BE49-F238E27FC236}">
                <a16:creationId xmlns:a16="http://schemas.microsoft.com/office/drawing/2014/main" id="{24C0A4EA-372A-A9F7-2E15-DB5401502F68}"/>
              </a:ext>
            </a:extLst>
          </p:cNvPr>
          <p:cNvCxnSpPr/>
          <p:nvPr>
            <p:custDataLst>
              <p:tags r:id="rId57"/>
            </p:custDataLst>
          </p:nvPr>
        </p:nvCxnSpPr>
        <p:spPr>
          <a:xfrm flipH="1">
            <a:off x="8887460" y="4719955"/>
            <a:ext cx="2540" cy="32512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98" name="直接箭头连接符 97">
            <a:extLst>
              <a:ext uri="{FF2B5EF4-FFF2-40B4-BE49-F238E27FC236}">
                <a16:creationId xmlns:a16="http://schemas.microsoft.com/office/drawing/2014/main" id="{B1B321E0-B996-9134-B687-AA56A1E6DC1E}"/>
              </a:ext>
            </a:extLst>
          </p:cNvPr>
          <p:cNvCxnSpPr/>
          <p:nvPr>
            <p:custDataLst>
              <p:tags r:id="rId58"/>
            </p:custDataLst>
          </p:nvPr>
        </p:nvCxnSpPr>
        <p:spPr>
          <a:xfrm flipH="1">
            <a:off x="8884920" y="5346065"/>
            <a:ext cx="2540" cy="32512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sp>
        <p:nvSpPr>
          <p:cNvPr id="99" name="文本框 98">
            <a:extLst>
              <a:ext uri="{FF2B5EF4-FFF2-40B4-BE49-F238E27FC236}">
                <a16:creationId xmlns:a16="http://schemas.microsoft.com/office/drawing/2014/main" id="{3E56C90D-7FE5-6B82-A2BE-48A644D1ADFC}"/>
              </a:ext>
            </a:extLst>
          </p:cNvPr>
          <p:cNvSpPr txBox="1"/>
          <p:nvPr>
            <p:custDataLst>
              <p:tags r:id="rId59"/>
            </p:custDataLst>
          </p:nvPr>
        </p:nvSpPr>
        <p:spPr>
          <a:xfrm>
            <a:off x="8714105" y="5010150"/>
            <a:ext cx="45339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N</a:t>
            </a:r>
          </a:p>
        </p:txBody>
      </p:sp>
      <p:cxnSp>
        <p:nvCxnSpPr>
          <p:cNvPr id="100" name="直接箭头连接符 99">
            <a:extLst>
              <a:ext uri="{FF2B5EF4-FFF2-40B4-BE49-F238E27FC236}">
                <a16:creationId xmlns:a16="http://schemas.microsoft.com/office/drawing/2014/main" id="{973AA0A8-4F4F-2CD3-4D13-40C41B4EAA87}"/>
              </a:ext>
            </a:extLst>
          </p:cNvPr>
          <p:cNvCxnSpPr/>
          <p:nvPr>
            <p:custDataLst>
              <p:tags r:id="rId60"/>
            </p:custDataLst>
          </p:nvPr>
        </p:nvCxnSpPr>
        <p:spPr>
          <a:xfrm rot="16200000" flipH="1" flipV="1">
            <a:off x="6294755" y="577850"/>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101" name="直接箭头连接符 100">
            <a:extLst>
              <a:ext uri="{FF2B5EF4-FFF2-40B4-BE49-F238E27FC236}">
                <a16:creationId xmlns:a16="http://schemas.microsoft.com/office/drawing/2014/main" id="{4B4E47FD-DAFB-5326-30FC-1A13CECFFA44}"/>
              </a:ext>
            </a:extLst>
          </p:cNvPr>
          <p:cNvCxnSpPr/>
          <p:nvPr>
            <p:custDataLst>
              <p:tags r:id="rId61"/>
            </p:custDataLst>
          </p:nvPr>
        </p:nvCxnSpPr>
        <p:spPr>
          <a:xfrm rot="16200000" flipH="1" flipV="1">
            <a:off x="6292215" y="2125345"/>
            <a:ext cx="6985" cy="245110"/>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cxnSp>
        <p:nvCxnSpPr>
          <p:cNvPr id="102" name="直接箭头连接符 101">
            <a:extLst>
              <a:ext uri="{FF2B5EF4-FFF2-40B4-BE49-F238E27FC236}">
                <a16:creationId xmlns:a16="http://schemas.microsoft.com/office/drawing/2014/main" id="{F8D910E3-EF15-36A8-A751-AB86F0E63FF2}"/>
              </a:ext>
            </a:extLst>
          </p:cNvPr>
          <p:cNvCxnSpPr/>
          <p:nvPr>
            <p:custDataLst>
              <p:tags r:id="rId62"/>
            </p:custDataLst>
          </p:nvPr>
        </p:nvCxnSpPr>
        <p:spPr>
          <a:xfrm flipH="1">
            <a:off x="6292215" y="1651635"/>
            <a:ext cx="6350" cy="600075"/>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sp>
        <p:nvSpPr>
          <p:cNvPr id="103" name="文本框 102">
            <a:extLst>
              <a:ext uri="{FF2B5EF4-FFF2-40B4-BE49-F238E27FC236}">
                <a16:creationId xmlns:a16="http://schemas.microsoft.com/office/drawing/2014/main" id="{BD2D76D5-0AA0-4CD9-FC2F-B93A198E77B8}"/>
              </a:ext>
            </a:extLst>
          </p:cNvPr>
          <p:cNvSpPr txBox="1"/>
          <p:nvPr>
            <p:custDataLst>
              <p:tags r:id="rId63"/>
            </p:custDataLst>
          </p:nvPr>
        </p:nvSpPr>
        <p:spPr>
          <a:xfrm>
            <a:off x="6066155" y="1163955"/>
            <a:ext cx="56134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3N</a:t>
            </a:r>
          </a:p>
        </p:txBody>
      </p:sp>
      <p:cxnSp>
        <p:nvCxnSpPr>
          <p:cNvPr id="104" name="直接箭头连接符 103">
            <a:extLst>
              <a:ext uri="{FF2B5EF4-FFF2-40B4-BE49-F238E27FC236}">
                <a16:creationId xmlns:a16="http://schemas.microsoft.com/office/drawing/2014/main" id="{61F24BDB-B315-4C19-9B79-DA96124764E7}"/>
              </a:ext>
            </a:extLst>
          </p:cNvPr>
          <p:cNvCxnSpPr/>
          <p:nvPr>
            <p:custDataLst>
              <p:tags r:id="rId64"/>
            </p:custDataLst>
          </p:nvPr>
        </p:nvCxnSpPr>
        <p:spPr>
          <a:xfrm flipH="1">
            <a:off x="6298565" y="697230"/>
            <a:ext cx="6350" cy="600075"/>
          </a:xfrm>
          <a:prstGeom prst="straightConnector1">
            <a:avLst/>
          </a:prstGeom>
          <a:ln w="25400">
            <a:tailEnd type="none"/>
          </a:ln>
        </p:spPr>
        <p:style>
          <a:lnRef idx="2">
            <a:schemeClr val="accent1"/>
          </a:lnRef>
          <a:fillRef idx="0">
            <a:srgbClr val="FFFFFF"/>
          </a:fillRef>
          <a:effectRef idx="0">
            <a:srgbClr val="FFFFFF"/>
          </a:effectRef>
          <a:fontRef idx="minor">
            <a:schemeClr val="tx1"/>
          </a:fontRef>
        </p:style>
      </p:cxnSp>
      <p:sp>
        <p:nvSpPr>
          <p:cNvPr id="105" name="矩形 104">
            <a:extLst>
              <a:ext uri="{FF2B5EF4-FFF2-40B4-BE49-F238E27FC236}">
                <a16:creationId xmlns:a16="http://schemas.microsoft.com/office/drawing/2014/main" id="{827EFE06-BA7F-56D8-0604-6801B38706C0}"/>
              </a:ext>
            </a:extLst>
          </p:cNvPr>
          <p:cNvSpPr/>
          <p:nvPr>
            <p:custDataLst>
              <p:tags r:id="rId65"/>
            </p:custDataLst>
          </p:nvPr>
        </p:nvSpPr>
        <p:spPr>
          <a:xfrm>
            <a:off x="8890000" y="1631950"/>
            <a:ext cx="3054985" cy="2883535"/>
          </a:xfrm>
          <a:prstGeom prst="rect">
            <a:avLst/>
          </a:prstGeom>
          <a:noFill/>
          <a:ln w="635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6" name="文本框 105">
            <a:extLst>
              <a:ext uri="{FF2B5EF4-FFF2-40B4-BE49-F238E27FC236}">
                <a16:creationId xmlns:a16="http://schemas.microsoft.com/office/drawing/2014/main" id="{E87FEE85-D7E9-428D-D5F1-A1112F003940}"/>
              </a:ext>
            </a:extLst>
          </p:cNvPr>
          <p:cNvSpPr txBox="1"/>
          <p:nvPr>
            <p:custDataLst>
              <p:tags r:id="rId66"/>
            </p:custDataLst>
          </p:nvPr>
        </p:nvSpPr>
        <p:spPr>
          <a:xfrm>
            <a:off x="9337040" y="4208780"/>
            <a:ext cx="753745" cy="306705"/>
          </a:xfrm>
          <a:prstGeom prst="rect">
            <a:avLst/>
          </a:prstGeom>
          <a:noFill/>
        </p:spPr>
        <p:txBody>
          <a:bodyPr wrap="square" rtlCol="0">
            <a:spAutoFit/>
          </a:bodyPr>
          <a:lstStyle/>
          <a:p>
            <a:r>
              <a:rPr lang="en-US" altLang="zh-CN" sz="1400">
                <a:latin typeface="Times New Roman" panose="02020603050405020304" charset="0"/>
                <a:cs typeface="Times New Roman" panose="02020603050405020304" charset="0"/>
              </a:rPr>
              <a:t>h(final)</a:t>
            </a:r>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184BD1BE-DF0C-BEC0-6A28-184691842455}"/>
                  </a:ext>
                </a:extLst>
              </p:cNvPr>
              <p:cNvSpPr txBox="1"/>
              <p:nvPr/>
            </p:nvSpPr>
            <p:spPr>
              <a:xfrm>
                <a:off x="453390" y="2807606"/>
                <a:ext cx="7765459" cy="353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𝐺𝐶𝑁</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h</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−1</m:t>
                                  </m:r>
                                </m:e>
                              </m:d>
                            </m:sup>
                          </m:sSup>
                        </m:e>
                      </m:d>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h</m:t>
                          </m:r>
                        </m:e>
                        <m:sup>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𝑙</m:t>
                              </m:r>
                            </m:e>
                          </m:d>
                        </m:sup>
                      </m:sSup>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𝐴</m:t>
                              </m:r>
                            </m:e>
                            <m:sup>
                              <m:r>
                                <a:rPr lang="en-US" altLang="zh-CN" sz="2000" b="0" i="1" smtClean="0">
                                  <a:latin typeface="Cambria Math" panose="02040503050406030204" pitchFamily="18" charset="0"/>
                                  <a:ea typeface="Cambria Math" panose="02040503050406030204" pitchFamily="18" charset="0"/>
                                </a:rPr>
                                <m:t>′</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h</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𝑙</m:t>
                                  </m:r>
                                  <m:r>
                                    <a:rPr lang="en-US" altLang="zh-CN" sz="2000" i="1">
                                      <a:latin typeface="Cambria Math" panose="02040503050406030204" pitchFamily="18" charset="0"/>
                                    </a:rPr>
                                    <m:t>−1</m:t>
                                  </m:r>
                                </m:e>
                              </m:d>
                            </m:sup>
                          </m:sSup>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1</m:t>
                              </m:r>
                            </m:sub>
                          </m:sSub>
                          <m:r>
                            <a:rPr lang="en-US" altLang="zh-CN" sz="2000" i="1" smtClean="0">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1</m:t>
                              </m:r>
                            </m:sub>
                          </m:sSub>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𝑠𝑖𝑔𝑚𝑜𝑖𝑑</m:t>
                      </m:r>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𝐴</m:t>
                              </m:r>
                            </m:e>
                            <m:sup>
                              <m:r>
                                <a:rPr lang="en-US" altLang="zh-CN" sz="2000" i="1">
                                  <a:latin typeface="Cambria Math" panose="02040503050406030204" pitchFamily="18" charset="0"/>
                                  <a:ea typeface="Cambria Math" panose="02040503050406030204" pitchFamily="18" charset="0"/>
                                </a:rPr>
                                <m:t>′</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h</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𝑙</m:t>
                                  </m:r>
                                  <m:r>
                                    <a:rPr lang="en-US" altLang="zh-CN" sz="2000" i="1">
                                      <a:latin typeface="Cambria Math" panose="02040503050406030204" pitchFamily="18" charset="0"/>
                                    </a:rPr>
                                    <m:t>−1</m:t>
                                  </m:r>
                                </m:e>
                              </m:d>
                            </m:sup>
                          </m:s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𝑊</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2</m:t>
                              </m:r>
                            </m:sub>
                          </m:sSub>
                        </m:e>
                      </m:d>
                    </m:oMath>
                  </m:oMathPara>
                </a14:m>
                <a:endParaRPr lang="zh-CN" altLang="en-US" sz="2000" dirty="0"/>
              </a:p>
            </p:txBody>
          </p:sp>
        </mc:Choice>
        <mc:Fallback xmlns="">
          <p:sp>
            <p:nvSpPr>
              <p:cNvPr id="110" name="文本框 109">
                <a:extLst>
                  <a:ext uri="{FF2B5EF4-FFF2-40B4-BE49-F238E27FC236}">
                    <a16:creationId xmlns:a16="http://schemas.microsoft.com/office/drawing/2014/main" id="{184BD1BE-DF0C-BEC0-6A28-184691842455}"/>
                  </a:ext>
                </a:extLst>
              </p:cNvPr>
              <p:cNvSpPr txBox="1">
                <a:spLocks noRot="1" noChangeAspect="1" noMove="1" noResize="1" noEditPoints="1" noAdjustHandles="1" noChangeArrowheads="1" noChangeShapeType="1" noTextEdit="1"/>
              </p:cNvSpPr>
              <p:nvPr/>
            </p:nvSpPr>
            <p:spPr>
              <a:xfrm>
                <a:off x="453390" y="2807606"/>
                <a:ext cx="7765459" cy="353302"/>
              </a:xfrm>
              <a:prstGeom prst="rect">
                <a:avLst/>
              </a:prstGeom>
              <a:blipFill>
                <a:blip r:embed="rId112"/>
                <a:stretch>
                  <a:fillRect l="-157" b="-24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F5C45854-1444-FF4F-2168-9E0045F7D797}"/>
                  </a:ext>
                </a:extLst>
              </p:cNvPr>
              <p:cNvSpPr txBox="1"/>
              <p:nvPr/>
            </p:nvSpPr>
            <p:spPr>
              <a:xfrm>
                <a:off x="446155" y="3972669"/>
                <a:ext cx="5620000"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𝐴𝐺𝐺</m:t>
                          </m:r>
                        </m:sub>
                      </m:sSub>
                      <m:r>
                        <a:rPr lang="en-US" altLang="zh-CN" sz="2400" b="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max</m:t>
                          </m:r>
                        </m:fName>
                        <m:e>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h</m:t>
                                  </m:r>
                                </m:e>
                                <m: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m:t>
                                      </m:r>
                                    </m:e>
                                  </m:d>
                                </m:sup>
                              </m:sSup>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h</m:t>
                                  </m:r>
                                </m:e>
                                <m: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2</m:t>
                                      </m:r>
                                    </m:e>
                                  </m:d>
                                </m:sup>
                              </m:sSup>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h</m:t>
                                  </m:r>
                                </m:e>
                                <m: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𝐿</m:t>
                                  </m:r>
                                  <m:r>
                                    <a:rPr lang="en-US" altLang="zh-CN" sz="2400" b="0" i="1" smtClean="0">
                                      <a:latin typeface="Cambria Math" panose="02040503050406030204" pitchFamily="18" charset="0"/>
                                      <a:ea typeface="Cambria Math" panose="02040503050406030204" pitchFamily="18" charset="0"/>
                                    </a:rPr>
                                    <m:t>)</m:t>
                                  </m:r>
                                </m:sup>
                              </m:sSup>
                            </m:e>
                          </m:d>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i="1">
                                  <a:latin typeface="Cambria Math" panose="02040503050406030204" pitchFamily="18" charset="0"/>
                                  <a:ea typeface="Cambria Math" panose="02040503050406030204" pitchFamily="18" charset="0"/>
                                </a:rPr>
                                <m:t>3</m:t>
                              </m:r>
                              <m:r>
                                <a:rPr lang="en-US" altLang="zh-CN" sz="2400" i="1">
                                  <a:latin typeface="Cambria Math" panose="02040503050406030204" pitchFamily="18" charset="0"/>
                                  <a:ea typeface="Cambria Math" panose="02040503050406030204" pitchFamily="18" charset="0"/>
                                </a:rPr>
                                <m:t>𝑁</m:t>
                              </m:r>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m:t>
                                  </m:r>
                                </m:e>
                                <m:sub>
                                  <m:r>
                                    <a:rPr lang="en-US" altLang="zh-CN" sz="2400" b="0" i="1" smtClean="0">
                                      <a:latin typeface="Cambria Math" panose="02040503050406030204" pitchFamily="18" charset="0"/>
                                      <a:ea typeface="Cambria Math" panose="02040503050406030204" pitchFamily="18" charset="0"/>
                                    </a:rPr>
                                    <m:t>𝑜𝑢𝑡</m:t>
                                  </m:r>
                                </m:sub>
                              </m:sSub>
                            </m:sup>
                          </m:sSup>
                        </m:e>
                      </m:func>
                    </m:oMath>
                  </m:oMathPara>
                </a14:m>
                <a:endParaRPr lang="zh-CN" altLang="en-US" sz="2400" dirty="0"/>
              </a:p>
            </p:txBody>
          </p:sp>
        </mc:Choice>
        <mc:Fallback xmlns="">
          <p:sp>
            <p:nvSpPr>
              <p:cNvPr id="111" name="文本框 110">
                <a:extLst>
                  <a:ext uri="{FF2B5EF4-FFF2-40B4-BE49-F238E27FC236}">
                    <a16:creationId xmlns:a16="http://schemas.microsoft.com/office/drawing/2014/main" id="{F5C45854-1444-FF4F-2168-9E0045F7D797}"/>
                  </a:ext>
                </a:extLst>
              </p:cNvPr>
              <p:cNvSpPr txBox="1">
                <a:spLocks noRot="1" noChangeAspect="1" noMove="1" noResize="1" noEditPoints="1" noAdjustHandles="1" noChangeArrowheads="1" noChangeShapeType="1" noTextEdit="1"/>
              </p:cNvSpPr>
              <p:nvPr/>
            </p:nvSpPr>
            <p:spPr>
              <a:xfrm>
                <a:off x="446155" y="3972669"/>
                <a:ext cx="5620000" cy="423962"/>
              </a:xfrm>
              <a:prstGeom prst="rect">
                <a:avLst/>
              </a:prstGeom>
              <a:blipFill>
                <a:blip r:embed="rId1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1841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D45A5E-947E-80D1-31F9-8181DFBEC45B}"/>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F5030EF9-0C53-309E-12AA-F71C64393DD9}"/>
              </a:ext>
            </a:extLst>
          </p:cNvPr>
          <p:cNvSpPr>
            <a:spLocks noGrp="1"/>
          </p:cNvSpPr>
          <p:nvPr>
            <p:custDataLst>
              <p:tags r:id="rId1"/>
            </p:custDataLst>
          </p:nvPr>
        </p:nvSpPr>
        <p:spPr>
          <a:xfrm>
            <a:off x="609600" y="286385"/>
            <a:ext cx="5687060" cy="441960"/>
          </a:xfrm>
          <a:prstGeom prst="rect">
            <a:avLst/>
          </a:prstGeom>
        </p:spPr>
        <p:txBody>
          <a:bodyPr vert="horz" lIns="0" tIns="0" rIns="0" bIns="0" rtlCol="0" anchor="ctr"/>
          <a:lstStyle>
            <a:lvl1pPr algn="l" defTabSz="914400" rtl="0" eaLnBrk="1" latinLnBrk="0" hangingPunct="1">
              <a:lnSpc>
                <a:spcPct val="90000"/>
              </a:lnSpc>
              <a:spcBef>
                <a:spcPct val="0"/>
              </a:spcBef>
              <a:buNone/>
              <a:defRPr sz="2400" b="0" kern="1200" spc="200" baseline="0">
                <a:solidFill>
                  <a:schemeClr val="tx1"/>
                </a:solidFill>
                <a:latin typeface="+mj-lt"/>
                <a:ea typeface="+mj-ea"/>
                <a:cs typeface="+mj-cs"/>
              </a:defRPr>
            </a:lvl1pPr>
          </a:lstStyle>
          <a:p>
            <a:r>
              <a:rPr lang="en-US" altLang="zh-CN" dirty="0">
                <a:latin typeface="+mj-ea"/>
              </a:rPr>
              <a:t>02.</a:t>
            </a:r>
            <a:r>
              <a:rPr lang="zh-CN" altLang="en-US" dirty="0">
                <a:latin typeface="+mj-ea"/>
                <a:sym typeface="+mn-ea"/>
              </a:rPr>
              <a:t>实验原理</a:t>
            </a:r>
            <a:r>
              <a:rPr lang="en-US" altLang="zh-CN" dirty="0">
                <a:latin typeface="+mj-ea"/>
                <a:sym typeface="+mn-ea"/>
              </a:rPr>
              <a:t>——</a:t>
            </a:r>
            <a:r>
              <a:rPr lang="zh-CN" altLang="en-US" dirty="0">
                <a:latin typeface="+mj-ea"/>
                <a:sym typeface="+mn-ea"/>
              </a:rPr>
              <a:t>时空同步图卷积层</a:t>
            </a:r>
          </a:p>
        </p:txBody>
      </p:sp>
      <p:sp>
        <p:nvSpPr>
          <p:cNvPr id="3" name="文本框 2">
            <a:extLst>
              <a:ext uri="{FF2B5EF4-FFF2-40B4-BE49-F238E27FC236}">
                <a16:creationId xmlns:a16="http://schemas.microsoft.com/office/drawing/2014/main" id="{6C6FC6C1-C1B3-69A3-5B96-60196BE514AE}"/>
              </a:ext>
            </a:extLst>
          </p:cNvPr>
          <p:cNvSpPr txBox="1"/>
          <p:nvPr>
            <p:custDataLst>
              <p:tags r:id="rId2"/>
            </p:custDataLst>
          </p:nvPr>
        </p:nvSpPr>
        <p:spPr>
          <a:xfrm>
            <a:off x="846455" y="1955800"/>
            <a:ext cx="3945890" cy="398780"/>
          </a:xfrm>
          <a:prstGeom prst="rect">
            <a:avLst/>
          </a:prstGeom>
          <a:noFill/>
        </p:spPr>
        <p:txBody>
          <a:bodyPr wrap="square" rtlCol="0" anchor="t">
            <a:spAutoFit/>
          </a:bodyPr>
          <a:lstStyle/>
          <a:p>
            <a:r>
              <a:rPr lang="zh-CN" altLang="en-US" sz="2000" b="1" i="1">
                <a:latin typeface="Times New Roman" panose="02020603050405020304" charset="0"/>
                <a:cs typeface="Times New Roman" panose="02020603050405020304" charset="0"/>
                <a:sym typeface="+mn-ea"/>
              </a:rPr>
              <a:t>Step1：</a:t>
            </a:r>
            <a:r>
              <a:rPr lang="zh-CN" altLang="en-US" sz="2000">
                <a:sym typeface="+mn-ea"/>
              </a:rPr>
              <a:t> 输入数据矩阵</a:t>
            </a:r>
          </a:p>
        </p:txBody>
      </p:sp>
      <p:sp>
        <p:nvSpPr>
          <p:cNvPr id="4" name="文本框 3">
            <a:extLst>
              <a:ext uri="{FF2B5EF4-FFF2-40B4-BE49-F238E27FC236}">
                <a16:creationId xmlns:a16="http://schemas.microsoft.com/office/drawing/2014/main" id="{450AADDB-2B26-C834-AC69-0CFA525A91BB}"/>
              </a:ext>
            </a:extLst>
          </p:cNvPr>
          <p:cNvSpPr txBox="1"/>
          <p:nvPr>
            <p:custDataLst>
              <p:tags r:id="rId3"/>
            </p:custDataLst>
          </p:nvPr>
        </p:nvSpPr>
        <p:spPr>
          <a:xfrm>
            <a:off x="846455" y="2606040"/>
            <a:ext cx="4489450" cy="398780"/>
          </a:xfrm>
          <a:prstGeom prst="rect">
            <a:avLst/>
          </a:prstGeom>
          <a:noFill/>
        </p:spPr>
        <p:txBody>
          <a:bodyPr wrap="square" rtlCol="0" anchor="t">
            <a:spAutoFit/>
          </a:bodyPr>
          <a:lstStyle/>
          <a:p>
            <a:r>
              <a:rPr lang="zh-CN" altLang="en-US" sz="2000" b="1" i="1">
                <a:latin typeface="Times New Roman" panose="02020603050405020304" charset="0"/>
                <a:cs typeface="Times New Roman" panose="02020603050405020304" charset="0"/>
                <a:sym typeface="+mn-ea"/>
              </a:rPr>
              <a:t>Step2：</a:t>
            </a:r>
            <a:r>
              <a:rPr lang="zh-CN" altLang="en-US" sz="2000">
                <a:sym typeface="+mn-ea"/>
              </a:rPr>
              <a:t> 进行滑动窗口操作以裁切数据</a:t>
            </a:r>
          </a:p>
        </p:txBody>
      </p:sp>
      <p:sp>
        <p:nvSpPr>
          <p:cNvPr id="5" name="文本框 4">
            <a:extLst>
              <a:ext uri="{FF2B5EF4-FFF2-40B4-BE49-F238E27FC236}">
                <a16:creationId xmlns:a16="http://schemas.microsoft.com/office/drawing/2014/main" id="{12593A1F-C9A1-E5CE-BBE5-767A08F7DE49}"/>
              </a:ext>
            </a:extLst>
          </p:cNvPr>
          <p:cNvSpPr txBox="1"/>
          <p:nvPr>
            <p:custDataLst>
              <p:tags r:id="rId4"/>
            </p:custDataLst>
          </p:nvPr>
        </p:nvSpPr>
        <p:spPr>
          <a:xfrm>
            <a:off x="846455" y="3248025"/>
            <a:ext cx="4325620" cy="398780"/>
          </a:xfrm>
          <a:prstGeom prst="rect">
            <a:avLst/>
          </a:prstGeom>
          <a:noFill/>
        </p:spPr>
        <p:txBody>
          <a:bodyPr wrap="square" rtlCol="0" anchor="t">
            <a:spAutoFit/>
          </a:bodyPr>
          <a:lstStyle/>
          <a:p>
            <a:r>
              <a:rPr lang="zh-CN" altLang="en-US" sz="2000" b="1" i="1">
                <a:latin typeface="Times New Roman" panose="02020603050405020304" charset="0"/>
                <a:cs typeface="Times New Roman" panose="02020603050405020304" charset="0"/>
                <a:sym typeface="+mn-ea"/>
              </a:rPr>
              <a:t>Step3：</a:t>
            </a:r>
            <a:r>
              <a:rPr lang="zh-CN" altLang="en-US" sz="2000">
                <a:sym typeface="+mn-ea"/>
              </a:rPr>
              <a:t> 结果输出的连接</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9CEAADA-4539-7AA6-0E1E-C355F7158AD1}"/>
                  </a:ext>
                </a:extLst>
              </p:cNvPr>
              <p:cNvSpPr txBox="1"/>
              <p:nvPr/>
            </p:nvSpPr>
            <p:spPr>
              <a:xfrm>
                <a:off x="436881" y="4470400"/>
                <a:ext cx="5551170" cy="370230"/>
              </a:xfrm>
              <a:prstGeom prst="rect">
                <a:avLst/>
              </a:prstGeom>
              <a:noFill/>
              <a:ln w="9525">
                <a:noFill/>
              </a:ln>
            </p:spPr>
            <p:txBody>
              <a:bodyPr wrap="square">
                <a:spAutoFit/>
              </a:bodyPr>
              <a:lstStyle/>
              <a:p>
                <a:pPr indent="304800"/>
                <a:r>
                  <a:rPr lang="zh-CN" altLang="zh-CN" b="0" dirty="0">
                    <a:latin typeface="Times New Roman" panose="02020603050405020304" charset="0"/>
                    <a:ea typeface="宋体" panose="02010600030101010101" pitchFamily="2" charset="-122"/>
                  </a:rPr>
                  <a:t>其中，</a:t>
                </a:r>
                <a14:m>
                  <m:oMath xmlns:m="http://schemas.openxmlformats.org/officeDocument/2006/math">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𝑀</m:t>
                        </m:r>
                      </m:e>
                      <m:sub>
                        <m:r>
                          <a:rPr lang="en-US" altLang="zh-CN" b="0" i="1" smtClean="0">
                            <a:latin typeface="Cambria Math" panose="02040503050406030204" pitchFamily="18" charset="0"/>
                            <a:ea typeface="宋体" panose="02010600030101010101" pitchFamily="2" charset="-122"/>
                          </a:rPr>
                          <m:t>𝑖</m:t>
                        </m:r>
                      </m:sub>
                    </m:sSub>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𝑜𝑢𝑡</m:t>
                            </m:r>
                          </m:sub>
                        </m:sSub>
                      </m:sup>
                    </m:sSup>
                  </m:oMath>
                </a14:m>
                <a:r>
                  <a:rPr lang="en-US" altLang="zh-CN" b="0" dirty="0">
                    <a:latin typeface="Times New Roman" panose="02020603050405020304" charset="0"/>
                    <a:ea typeface="宋体" panose="02010600030101010101" pitchFamily="2" charset="-122"/>
                  </a:rPr>
                  <a:t> </a:t>
                </a:r>
                <a:r>
                  <a:rPr lang="zh-CN" b="0" dirty="0">
                    <a:latin typeface="Times New Roman" panose="02020603050405020304" charset="0"/>
                    <a:ea typeface="宋体" panose="02010600030101010101" pitchFamily="2" charset="-122"/>
                  </a:rPr>
                  <a:t>表示第</a:t>
                </a:r>
                <a:r>
                  <a:rPr lang="en-US" altLang="zh-CN" dirty="0">
                    <a:latin typeface="Times New Roman" panose="02020603050405020304" charset="0"/>
                    <a:ea typeface="宋体" panose="02010600030101010101" pitchFamily="2" charset="-122"/>
                  </a:rPr>
                  <a:t>i</a:t>
                </a:r>
                <a:r>
                  <a:rPr lang="zh-CN" b="0" dirty="0">
                    <a:latin typeface="Times New Roman" panose="02020603050405020304" charset="0"/>
                    <a:ea typeface="宋体" panose="02010600030101010101" pitchFamily="2" charset="-122"/>
                  </a:rPr>
                  <a:t>个</a:t>
                </a:r>
                <a:r>
                  <a:rPr lang="en-US" b="0" dirty="0">
                    <a:latin typeface="Times New Roman" panose="02020603050405020304" charset="0"/>
                    <a:ea typeface="宋体" panose="02010600030101010101" pitchFamily="2" charset="-122"/>
                  </a:rPr>
                  <a:t>STSGCM</a:t>
                </a:r>
                <a:r>
                  <a:rPr lang="zh-CN" b="0" dirty="0">
                    <a:latin typeface="Times New Roman" panose="02020603050405020304" charset="0"/>
                    <a:ea typeface="宋体" panose="02010600030101010101" pitchFamily="2" charset="-122"/>
                  </a:rPr>
                  <a:t>的输出。</a:t>
                </a:r>
                <a:endParaRPr lang="zh-CN" altLang="en-US" b="0" dirty="0">
                  <a:latin typeface="Times New Roman" panose="02020603050405020304" charset="0"/>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A9CEAADA-4539-7AA6-0E1E-C355F7158AD1}"/>
                  </a:ext>
                </a:extLst>
              </p:cNvPr>
              <p:cNvSpPr txBox="1">
                <a:spLocks noRot="1" noChangeAspect="1" noMove="1" noResize="1" noEditPoints="1" noAdjustHandles="1" noChangeArrowheads="1" noChangeShapeType="1" noTextEdit="1"/>
              </p:cNvSpPr>
              <p:nvPr/>
            </p:nvSpPr>
            <p:spPr>
              <a:xfrm>
                <a:off x="436881" y="4470400"/>
                <a:ext cx="5551170" cy="370230"/>
              </a:xfrm>
              <a:prstGeom prst="rect">
                <a:avLst/>
              </a:prstGeom>
              <a:blipFill>
                <a:blip r:embed="rId8"/>
                <a:stretch>
                  <a:fillRect t="-11475" b="-26230"/>
                </a:stretch>
              </a:blipFill>
              <a:ln w="9525">
                <a:noFill/>
              </a:ln>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4F35943F-AFD7-25B4-547A-E08334395592}"/>
              </a:ext>
            </a:extLst>
          </p:cNvPr>
          <p:cNvPicPr>
            <a:picLocks noChangeAspect="1"/>
          </p:cNvPicPr>
          <p:nvPr>
            <p:custDataLst>
              <p:tags r:id="rId5"/>
            </p:custDataLst>
          </p:nvPr>
        </p:nvPicPr>
        <p:blipFill>
          <a:blip r:embed="rId9"/>
          <a:stretch>
            <a:fillRect/>
          </a:stretch>
        </p:blipFill>
        <p:spPr>
          <a:xfrm>
            <a:off x="6517640" y="1268730"/>
            <a:ext cx="4415790" cy="367792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96F518C-2EF2-46CE-D8FA-3C53F8B43D60}"/>
                  </a:ext>
                </a:extLst>
              </p:cNvPr>
              <p:cNvSpPr txBox="1"/>
              <p:nvPr/>
            </p:nvSpPr>
            <p:spPr>
              <a:xfrm>
                <a:off x="846455" y="3890010"/>
                <a:ext cx="5096267" cy="394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𝑀</m:t>
                      </m:r>
                      <m:r>
                        <a:rPr lang="en-US" altLang="zh-CN" sz="2400" b="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d>
                            <m:dPr>
                              <m:begChr m:val="["/>
                              <m:endChr m:val="]"/>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𝑀</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𝑀</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𝑀</m:t>
                                  </m:r>
                                </m:e>
                                <m:sub>
                                  <m:r>
                                    <a:rPr lang="en-US" altLang="zh-CN" sz="2400" i="1">
                                      <a:latin typeface="Cambria Math" panose="02040503050406030204" pitchFamily="18" charset="0"/>
                                      <a:ea typeface="Cambria Math" panose="02040503050406030204" pitchFamily="18" charset="0"/>
                                    </a:rPr>
                                    <m:t>𝑇</m:t>
                                  </m:r>
                                  <m:r>
                                    <a:rPr lang="en-US" altLang="zh-CN" sz="2400" i="1">
                                      <a:latin typeface="Cambria Math" panose="02040503050406030204" pitchFamily="18" charset="0"/>
                                      <a:ea typeface="Cambria Math" panose="02040503050406030204" pitchFamily="18" charset="0"/>
                                    </a:rPr>
                                    <m:t>−2</m:t>
                                  </m:r>
                                </m:sub>
                              </m:sSub>
                            </m:e>
                          </m:d>
                        </m:fName>
                        <m:e>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𝑇</m:t>
                                  </m:r>
                                  <m:r>
                                    <a:rPr lang="en-US" altLang="zh-CN" sz="2400" b="0" i="1" smtClean="0">
                                      <a:latin typeface="Cambria Math" panose="02040503050406030204" pitchFamily="18" charset="0"/>
                                      <a:ea typeface="Cambria Math" panose="02040503050406030204" pitchFamily="18" charset="0"/>
                                    </a:rPr>
                                    <m:t>−2</m:t>
                                  </m:r>
                                </m:e>
                              </m:d>
                              <m:r>
                                <a:rPr lang="en-US" altLang="zh-CN" sz="2400" i="1">
                                  <a:latin typeface="Cambria Math" panose="02040503050406030204" pitchFamily="18" charset="0"/>
                                  <a:ea typeface="Cambria Math" panose="02040503050406030204" pitchFamily="18" charset="0"/>
                                </a:rPr>
                                <m:t>𝑁</m:t>
                              </m:r>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m:t>
                                  </m:r>
                                </m:e>
                                <m:sub>
                                  <m:r>
                                    <a:rPr lang="en-US" altLang="zh-CN" sz="2400" b="0" i="1" smtClean="0">
                                      <a:latin typeface="Cambria Math" panose="02040503050406030204" pitchFamily="18" charset="0"/>
                                      <a:ea typeface="Cambria Math" panose="02040503050406030204" pitchFamily="18" charset="0"/>
                                    </a:rPr>
                                    <m:t>𝑜𝑢𝑡</m:t>
                                  </m:r>
                                </m:sub>
                              </m:sSub>
                            </m:sup>
                          </m:sSup>
                        </m:e>
                      </m:func>
                    </m:oMath>
                  </m:oMathPara>
                </a14:m>
                <a:endParaRPr lang="zh-CN" altLang="en-US" sz="2400" dirty="0"/>
              </a:p>
            </p:txBody>
          </p:sp>
        </mc:Choice>
        <mc:Fallback xmlns="">
          <p:sp>
            <p:nvSpPr>
              <p:cNvPr id="11" name="文本框 10">
                <a:extLst>
                  <a:ext uri="{FF2B5EF4-FFF2-40B4-BE49-F238E27FC236}">
                    <a16:creationId xmlns:a16="http://schemas.microsoft.com/office/drawing/2014/main" id="{C96F518C-2EF2-46CE-D8FA-3C53F8B43D60}"/>
                  </a:ext>
                </a:extLst>
              </p:cNvPr>
              <p:cNvSpPr txBox="1">
                <a:spLocks noRot="1" noChangeAspect="1" noMove="1" noResize="1" noEditPoints="1" noAdjustHandles="1" noChangeArrowheads="1" noChangeShapeType="1" noTextEdit="1"/>
              </p:cNvSpPr>
              <p:nvPr/>
            </p:nvSpPr>
            <p:spPr>
              <a:xfrm>
                <a:off x="846455" y="3890010"/>
                <a:ext cx="5096267" cy="39433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27745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0"/>
          </p:nvPr>
        </p:nvSpPr>
        <p:spPr>
          <a:xfrm>
            <a:off x="5669600" y="2226868"/>
            <a:ext cx="811120" cy="747897"/>
          </a:xfrm>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a:lstStyle/>
          <a:p>
            <a:r>
              <a:rPr lang="en-US" altLang="zh-CN"/>
              <a:t>03</a:t>
            </a:r>
            <a:endParaRPr lang="zh-CN" altLang="en-US"/>
          </a:p>
        </p:txBody>
      </p:sp>
      <p:sp>
        <p:nvSpPr>
          <p:cNvPr id="19" name="文本占位符 18"/>
          <p:cNvSpPr>
            <a:spLocks noGrp="1"/>
          </p:cNvSpPr>
          <p:nvPr>
            <p:ph type="body" sz="quarter" idx="12"/>
          </p:nvPr>
        </p:nvSpPr>
        <p:spPr>
          <a:xfrm>
            <a:off x="2608162" y="3233952"/>
            <a:ext cx="6975676" cy="738505"/>
          </a:xfrm>
          <a:prstGeom prst="rect">
            <a:avLst/>
          </a:prstGeom>
        </p:spPr>
        <p:txBody>
          <a:bodyPr/>
          <a:lstStyle/>
          <a:p>
            <a:r>
              <a:rPr lang="zh-CN" altLang="en-US" sz="4800" spc="200" dirty="0">
                <a:latin typeface="+mj-ea"/>
                <a:ea typeface="+mj-ea"/>
              </a:rPr>
              <a:t>实验步骤</a:t>
            </a:r>
          </a:p>
        </p:txBody>
      </p:sp>
      <p:sp>
        <p:nvSpPr>
          <p:cNvPr id="17" name="文本占位符 16"/>
          <p:cNvSpPr>
            <a:spLocks noGrp="1"/>
          </p:cNvSpPr>
          <p:nvPr>
            <p:ph type="body" sz="quarter" idx="14"/>
          </p:nvPr>
        </p:nvSpPr>
        <p:spPr>
          <a:custGeom>
            <a:avLst/>
            <a:gdLst>
              <a:gd name="connsiteX0" fmla="*/ 0 w 2059940"/>
              <a:gd name="connsiteY0" fmla="*/ 0 h 276999"/>
              <a:gd name="connsiteX1" fmla="*/ 2059940 w 2059940"/>
              <a:gd name="connsiteY1" fmla="*/ 0 h 276999"/>
              <a:gd name="connsiteX2" fmla="*/ 2059940 w 2059940"/>
              <a:gd name="connsiteY2" fmla="*/ 276999 h 276999"/>
              <a:gd name="connsiteX3" fmla="*/ 0 w 2059940"/>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2059940" h="276999">
                <a:moveTo>
                  <a:pt x="0" y="0"/>
                </a:moveTo>
                <a:lnTo>
                  <a:pt x="2059940" y="0"/>
                </a:lnTo>
                <a:lnTo>
                  <a:pt x="2059940" y="276999"/>
                </a:lnTo>
                <a:lnTo>
                  <a:pt x="0" y="276999"/>
                </a:lnTo>
                <a:close/>
              </a:path>
            </a:pathLst>
          </a:custGeom>
        </p:spPr>
        <p:txBody>
          <a:bodyPr/>
          <a:lstStyle/>
          <a:p>
            <a:r>
              <a:rPr lang="en-US" altLang="zh-CN"/>
              <a:t>Part three</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latin typeface="+mj-ea"/>
                <a:sym typeface="+mn-ea"/>
              </a:rPr>
              <a:t>03.</a:t>
            </a:r>
            <a:r>
              <a:rPr lang="zh-CN" altLang="en-US" dirty="0">
                <a:latin typeface="+mj-ea"/>
                <a:sym typeface="+mn-ea"/>
              </a:rPr>
              <a:t>实验条件</a:t>
            </a:r>
          </a:p>
        </p:txBody>
      </p:sp>
      <p:pic>
        <p:nvPicPr>
          <p:cNvPr id="3" name="图片 2"/>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p:blipFill>
        <p:spPr>
          <a:xfrm>
            <a:off x="5765104" y="286252"/>
            <a:ext cx="5400000" cy="4533816"/>
          </a:xfrm>
          <a:prstGeom prst="rect">
            <a:avLst/>
          </a:prstGeom>
          <a:noFill/>
          <a:ln>
            <a:noFill/>
          </a:ln>
        </p:spPr>
      </p:pic>
      <p:sp>
        <p:nvSpPr>
          <p:cNvPr id="6" name="文本框 5"/>
          <p:cNvSpPr txBox="1"/>
          <p:nvPr/>
        </p:nvSpPr>
        <p:spPr>
          <a:xfrm>
            <a:off x="609600" y="1558925"/>
            <a:ext cx="4064000" cy="368300"/>
          </a:xfrm>
          <a:prstGeom prst="rect">
            <a:avLst/>
          </a:prstGeom>
          <a:noFill/>
        </p:spPr>
        <p:txBody>
          <a:bodyPr wrap="square" rtlCol="0">
            <a:spAutoFit/>
          </a:bodyPr>
          <a:lstStyle/>
          <a:p>
            <a:r>
              <a:rPr lang="zh-CN" altLang="en-US"/>
              <a:t>编程语言：</a:t>
            </a:r>
            <a:r>
              <a:rPr lang="en-US" altLang="zh-CN"/>
              <a:t>Python</a:t>
            </a:r>
          </a:p>
        </p:txBody>
      </p:sp>
      <p:pic>
        <p:nvPicPr>
          <p:cNvPr id="20" name="图片 20"/>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a:stretch/>
        </p:blipFill>
        <p:spPr>
          <a:xfrm>
            <a:off x="5765104" y="5299588"/>
            <a:ext cx="5400000" cy="764740"/>
          </a:xfrm>
          <a:prstGeom prst="rect">
            <a:avLst/>
          </a:prstGeom>
          <a:noFill/>
          <a:ln>
            <a:noFill/>
          </a:ln>
        </p:spPr>
      </p:pic>
      <p:sp>
        <p:nvSpPr>
          <p:cNvPr id="7" name="文本框 6"/>
          <p:cNvSpPr txBox="1"/>
          <p:nvPr/>
        </p:nvSpPr>
        <p:spPr>
          <a:xfrm>
            <a:off x="609600" y="2119630"/>
            <a:ext cx="4064000" cy="368300"/>
          </a:xfrm>
          <a:prstGeom prst="rect">
            <a:avLst/>
          </a:prstGeom>
          <a:noFill/>
        </p:spPr>
        <p:txBody>
          <a:bodyPr wrap="square" rtlCol="0">
            <a:spAutoFit/>
          </a:bodyPr>
          <a:lstStyle/>
          <a:p>
            <a:r>
              <a:rPr lang="zh-CN" altLang="en-US"/>
              <a:t>训练（测试）模型环境：</a:t>
            </a:r>
            <a:r>
              <a:rPr lang="en-US" altLang="zh-CN"/>
              <a:t>Linux</a:t>
            </a:r>
            <a:r>
              <a:rPr lang="zh-CN" altLang="en-US"/>
              <a:t>系统</a:t>
            </a:r>
          </a:p>
        </p:txBody>
      </p:sp>
      <p:sp>
        <p:nvSpPr>
          <p:cNvPr id="8" name="文本框 7"/>
          <p:cNvSpPr txBox="1"/>
          <p:nvPr/>
        </p:nvSpPr>
        <p:spPr>
          <a:xfrm>
            <a:off x="609600" y="2757170"/>
            <a:ext cx="4855845" cy="369332"/>
          </a:xfrm>
          <a:prstGeom prst="rect">
            <a:avLst/>
          </a:prstGeom>
          <a:noFill/>
        </p:spPr>
        <p:txBody>
          <a:bodyPr wrap="square" rtlCol="0">
            <a:spAutoFit/>
          </a:bodyPr>
          <a:lstStyle/>
          <a:p>
            <a:r>
              <a:rPr lang="zh-CN" altLang="en-US" dirty="0"/>
              <a:t>硬件资源：服务器资源，含有</a:t>
            </a:r>
            <a:r>
              <a:rPr lang="en-US" altLang="zh-CN" dirty="0"/>
              <a:t>RTX 3090</a:t>
            </a:r>
            <a:endParaRPr lang="zh-CN" altLang="en-US" dirty="0"/>
          </a:p>
        </p:txBody>
      </p:sp>
      <p:sp>
        <p:nvSpPr>
          <p:cNvPr id="9" name="文本框 8"/>
          <p:cNvSpPr txBox="1"/>
          <p:nvPr/>
        </p:nvSpPr>
        <p:spPr>
          <a:xfrm>
            <a:off x="609600" y="3295650"/>
            <a:ext cx="4064000" cy="368300"/>
          </a:xfrm>
          <a:prstGeom prst="rect">
            <a:avLst/>
          </a:prstGeom>
          <a:noFill/>
        </p:spPr>
        <p:txBody>
          <a:bodyPr wrap="square" rtlCol="0">
            <a:spAutoFit/>
          </a:bodyPr>
          <a:lstStyle/>
          <a:p>
            <a:r>
              <a:rPr lang="zh-CN" altLang="en-US" dirty="0"/>
              <a:t>深度学习框架：</a:t>
            </a:r>
            <a:r>
              <a:rPr lang="en-US" altLang="zh-CN" dirty="0"/>
              <a:t>Pytorch</a:t>
            </a:r>
          </a:p>
        </p:txBody>
      </p:sp>
      <p:sp>
        <p:nvSpPr>
          <p:cNvPr id="10" name="文本框 9"/>
          <p:cNvSpPr txBox="1"/>
          <p:nvPr/>
        </p:nvSpPr>
        <p:spPr>
          <a:xfrm>
            <a:off x="609600" y="3890645"/>
            <a:ext cx="4064000" cy="368300"/>
          </a:xfrm>
          <a:prstGeom prst="rect">
            <a:avLst/>
          </a:prstGeom>
          <a:noFill/>
        </p:spPr>
        <p:txBody>
          <a:bodyPr wrap="square" rtlCol="0">
            <a:spAutoFit/>
          </a:bodyPr>
          <a:lstStyle/>
          <a:p>
            <a:r>
              <a:rPr lang="zh-CN" altLang="en-US"/>
              <a:t>主要编程软件：</a:t>
            </a:r>
            <a:r>
              <a:rPr lang="en-US" altLang="zh-CN"/>
              <a:t>Pycharm</a:t>
            </a:r>
            <a:r>
              <a:rPr lang="zh-CN" altLang="en-US"/>
              <a:t>、</a:t>
            </a:r>
            <a:r>
              <a:rPr lang="en-US" altLang="zh-CN"/>
              <a:t>Xshell</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prstGeom prst="rect">
            <a:avLst/>
          </a:prstGeom>
        </p:spPr>
        <p:txBody>
          <a:bodyPr>
            <a:normAutofit/>
          </a:bodyPr>
          <a:lstStyle/>
          <a:p>
            <a:r>
              <a:rPr lang="en-US" altLang="zh-CN" dirty="0">
                <a:latin typeface="+mj-ea"/>
              </a:rPr>
              <a:t>03.</a:t>
            </a:r>
            <a:r>
              <a:rPr lang="zh-CN" altLang="en-US" dirty="0">
                <a:latin typeface="+mj-ea"/>
              </a:rPr>
              <a:t>数据集介绍</a:t>
            </a:r>
          </a:p>
        </p:txBody>
      </p:sp>
      <p:sp>
        <p:nvSpPr>
          <p:cNvPr id="100" name="文本框 99"/>
          <p:cNvSpPr txBox="1"/>
          <p:nvPr/>
        </p:nvSpPr>
        <p:spPr>
          <a:xfrm>
            <a:off x="2492375" y="3362325"/>
            <a:ext cx="6417945" cy="570230"/>
          </a:xfrm>
          <a:prstGeom prst="rect">
            <a:avLst/>
          </a:prstGeom>
          <a:noFill/>
          <a:ln w="9525">
            <a:noFill/>
          </a:ln>
        </p:spPr>
        <p:txBody>
          <a:bodyPr>
            <a:noAutofit/>
          </a:bodyPr>
          <a:lstStyle/>
          <a:p>
            <a:pPr indent="0" algn="ctr"/>
            <a:r>
              <a:rPr lang="zh-CN" sz="1050" b="0">
                <a:latin typeface="Times New Roman" panose="02020603050405020304" charset="0"/>
                <a:ea typeface="宋体" panose="02010600030101010101" pitchFamily="2" charset="-122"/>
              </a:rPr>
              <a:t>表</a:t>
            </a:r>
            <a:r>
              <a:rPr lang="en-US" sz="1050" b="0">
                <a:latin typeface="Times New Roman" panose="02020603050405020304" charset="0"/>
                <a:ea typeface="宋体" panose="02010600030101010101" pitchFamily="2" charset="-122"/>
              </a:rPr>
              <a:t>4.1</a:t>
            </a:r>
            <a:r>
              <a:rPr lang="zh-CN" sz="1050" b="0">
                <a:latin typeface="Times New Roman" panose="02020603050405020304" charset="0"/>
                <a:ea typeface="宋体" panose="02010600030101010101" pitchFamily="2" charset="-122"/>
              </a:rPr>
              <a:t>：数据集介绍</a:t>
            </a:r>
            <a:endParaRPr lang="zh-CN" altLang="en-US"/>
          </a:p>
        </p:txBody>
      </p:sp>
      <p:graphicFrame>
        <p:nvGraphicFramePr>
          <p:cNvPr id="21" name="表格 20"/>
          <p:cNvGraphicFramePr/>
          <p:nvPr/>
        </p:nvGraphicFramePr>
        <p:xfrm>
          <a:off x="2404745" y="3615055"/>
          <a:ext cx="6837680" cy="2066925"/>
        </p:xfrm>
        <a:graphic>
          <a:graphicData uri="http://schemas.openxmlformats.org/drawingml/2006/table">
            <a:tbl>
              <a:tblPr/>
              <a:tblGrid>
                <a:gridCol w="2278380">
                  <a:extLst>
                    <a:ext uri="{9D8B030D-6E8A-4147-A177-3AD203B41FA5}">
                      <a16:colId xmlns:a16="http://schemas.microsoft.com/office/drawing/2014/main" val="20000"/>
                    </a:ext>
                  </a:extLst>
                </a:gridCol>
                <a:gridCol w="2278380">
                  <a:extLst>
                    <a:ext uri="{9D8B030D-6E8A-4147-A177-3AD203B41FA5}">
                      <a16:colId xmlns:a16="http://schemas.microsoft.com/office/drawing/2014/main" val="20001"/>
                    </a:ext>
                  </a:extLst>
                </a:gridCol>
                <a:gridCol w="2280920">
                  <a:extLst>
                    <a:ext uri="{9D8B030D-6E8A-4147-A177-3AD203B41FA5}">
                      <a16:colId xmlns:a16="http://schemas.microsoft.com/office/drawing/2014/main" val="20002"/>
                    </a:ext>
                  </a:extLst>
                </a:gridCol>
              </a:tblGrid>
              <a:tr h="413385">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数据集</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探测器数量</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时间范围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3385">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PEMS03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358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9/1/2018 - 11/30/2018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3385">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PEMS04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307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1/1/2018 - 2/28/2018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3385">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PEMS07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883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5/1/2017 - 8/31/2017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3385">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PEMS08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170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7/1/2016 - 8/31/2016</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 name="文本框 21"/>
          <p:cNvSpPr txBox="1"/>
          <p:nvPr/>
        </p:nvSpPr>
        <p:spPr>
          <a:xfrm>
            <a:off x="1287780" y="1057275"/>
            <a:ext cx="9448800" cy="1476375"/>
          </a:xfrm>
          <a:prstGeom prst="rect">
            <a:avLst/>
          </a:prstGeom>
          <a:noFill/>
        </p:spPr>
        <p:txBody>
          <a:bodyPr wrap="square" rtlCol="0">
            <a:spAutoFit/>
          </a:bodyPr>
          <a:lstStyle/>
          <a:p>
            <a:pPr indent="457200"/>
            <a:r>
              <a:rPr lang="zh-CN" altLang="en-US">
                <a:latin typeface="Times New Roman" panose="02020603050405020304" charset="0"/>
                <a:cs typeface="Times New Roman" panose="02020603050405020304" charset="0"/>
              </a:rPr>
              <a:t>PEMS系列数据集的数据采集方式：由分布在不同地点的若干个探测器每隔5分钟采集一次，连续采集若干天。例如PEMS04是由307个探测器每隔5分钟采集一次数据，共采集59天产生的交通流量数据；PEMS08是由170个探测器每隔5分钟采集一次，共采集62天产生的数据。并且，每个探测器每次采集的数据包含三个维度的特征，分别为：流量、平均速度和平均占有率。</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0"/>
          </p:nvPr>
        </p:nvSpPr>
        <p:spPr>
          <a:xfrm>
            <a:off x="5673205" y="2226868"/>
            <a:ext cx="803910" cy="747395"/>
          </a:xfrm>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a:lstStyle/>
          <a:p>
            <a:r>
              <a:rPr lang="en-US" altLang="zh-CN"/>
              <a:t>04</a:t>
            </a:r>
            <a:endParaRPr lang="zh-CN" altLang="en-US"/>
          </a:p>
        </p:txBody>
      </p:sp>
      <p:sp>
        <p:nvSpPr>
          <p:cNvPr id="19" name="文本占位符 18"/>
          <p:cNvSpPr>
            <a:spLocks noGrp="1"/>
          </p:cNvSpPr>
          <p:nvPr>
            <p:ph type="body" sz="quarter" idx="12"/>
          </p:nvPr>
        </p:nvSpPr>
        <p:spPr>
          <a:xfrm>
            <a:off x="2608162" y="3233952"/>
            <a:ext cx="6975676" cy="738505"/>
          </a:xfrm>
          <a:prstGeom prst="rect">
            <a:avLst/>
          </a:prstGeom>
        </p:spPr>
        <p:txBody>
          <a:bodyPr/>
          <a:lstStyle/>
          <a:p>
            <a:r>
              <a:rPr lang="zh-CN" altLang="en-US" sz="4800" spc="200" dirty="0">
                <a:latin typeface="+mj-ea"/>
                <a:ea typeface="+mj-ea"/>
              </a:rPr>
              <a:t>实验结果</a:t>
            </a:r>
          </a:p>
        </p:txBody>
      </p:sp>
      <p:sp>
        <p:nvSpPr>
          <p:cNvPr id="17" name="文本占位符 16"/>
          <p:cNvSpPr>
            <a:spLocks noGrp="1"/>
          </p:cNvSpPr>
          <p:nvPr>
            <p:ph type="body" sz="quarter" idx="14"/>
          </p:nvPr>
        </p:nvSpPr>
        <p:spPr>
          <a:custGeom>
            <a:avLst/>
            <a:gdLst>
              <a:gd name="connsiteX0" fmla="*/ 0 w 2059940"/>
              <a:gd name="connsiteY0" fmla="*/ 0 h 276999"/>
              <a:gd name="connsiteX1" fmla="*/ 2059940 w 2059940"/>
              <a:gd name="connsiteY1" fmla="*/ 0 h 276999"/>
              <a:gd name="connsiteX2" fmla="*/ 2059940 w 2059940"/>
              <a:gd name="connsiteY2" fmla="*/ 276999 h 276999"/>
              <a:gd name="connsiteX3" fmla="*/ 0 w 2059940"/>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2059940" h="276999">
                <a:moveTo>
                  <a:pt x="0" y="0"/>
                </a:moveTo>
                <a:lnTo>
                  <a:pt x="2059940" y="0"/>
                </a:lnTo>
                <a:lnTo>
                  <a:pt x="2059940" y="276999"/>
                </a:lnTo>
                <a:lnTo>
                  <a:pt x="0" y="276999"/>
                </a:lnTo>
                <a:close/>
              </a:path>
            </a:pathLst>
          </a:custGeom>
        </p:spPr>
        <p:txBody>
          <a:bodyPr/>
          <a:lstStyle/>
          <a:p>
            <a:r>
              <a:rPr lang="en-US" altLang="zh-CN"/>
              <a:t>Part four</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latin typeface="+mj-ea"/>
                <a:sym typeface="+mn-ea"/>
              </a:rPr>
              <a:t>04.</a:t>
            </a:r>
            <a:r>
              <a:rPr lang="zh-CN" altLang="en-US" dirty="0">
                <a:latin typeface="+mj-ea"/>
                <a:sym typeface="+mn-ea"/>
              </a:rPr>
              <a:t>数据可视化展示</a:t>
            </a:r>
          </a:p>
        </p:txBody>
      </p:sp>
      <p:sp>
        <p:nvSpPr>
          <p:cNvPr id="100" name="文本框 99"/>
          <p:cNvSpPr txBox="1"/>
          <p:nvPr/>
        </p:nvSpPr>
        <p:spPr>
          <a:xfrm>
            <a:off x="164465" y="1165225"/>
            <a:ext cx="5564505" cy="368300"/>
          </a:xfrm>
          <a:prstGeom prst="rect">
            <a:avLst/>
          </a:prstGeom>
          <a:noFill/>
          <a:ln w="9525">
            <a:noFill/>
          </a:ln>
        </p:spPr>
        <p:txBody>
          <a:bodyPr wrap="square">
            <a:spAutoFit/>
          </a:bodyPr>
          <a:lstStyle/>
          <a:p>
            <a:pPr indent="0"/>
            <a:r>
              <a:rPr lang="zh-CN" b="0">
                <a:latin typeface="Times New Roman" panose="02020603050405020304" charset="0"/>
                <a:ea typeface="宋体" panose="02010600030101010101" pitchFamily="2" charset="-122"/>
              </a:rPr>
              <a:t>利用</a:t>
            </a:r>
            <a:r>
              <a:rPr lang="en-US" b="0">
                <a:latin typeface="Times New Roman" panose="02020603050405020304" charset="0"/>
                <a:ea typeface="宋体" panose="02010600030101010101" pitchFamily="2" charset="-122"/>
              </a:rPr>
              <a:t>networkx</a:t>
            </a:r>
            <a:r>
              <a:rPr lang="zh-CN" altLang="en-US" b="0">
                <a:latin typeface="Times New Roman" panose="02020603050405020304" charset="0"/>
                <a:ea typeface="宋体" panose="02010600030101010101" pitchFamily="2" charset="-122"/>
              </a:rPr>
              <a:t>对初始状态的探测器</a:t>
            </a:r>
            <a:r>
              <a:rPr lang="zh-CN" b="0">
                <a:latin typeface="Times New Roman" panose="02020603050405020304" charset="0"/>
                <a:ea typeface="宋体" panose="02010600030101010101" pitchFamily="2" charset="-122"/>
              </a:rPr>
              <a:t>进行相关的可视化</a:t>
            </a:r>
            <a:endParaRPr lang="zh-CN" altLang="en-US" b="0">
              <a:latin typeface="Times New Roman" panose="02020603050405020304" charset="0"/>
              <a:ea typeface="宋体" panose="02010600030101010101" pitchFamily="2" charset="-122"/>
            </a:endParaRPr>
          </a:p>
        </p:txBody>
      </p:sp>
      <p:pic>
        <p:nvPicPr>
          <p:cNvPr id="30" name="图片 7"/>
          <p:cNvPicPr>
            <a:picLocks noChangeAspect="1"/>
          </p:cNvPicPr>
          <p:nvPr>
            <p:custDataLst>
              <p:tags r:id="rId1"/>
            </p:custDataLst>
          </p:nvPr>
        </p:nvPicPr>
        <p:blipFill>
          <a:blip r:embed="rId5"/>
          <a:stretch>
            <a:fillRect/>
          </a:stretch>
        </p:blipFill>
        <p:spPr>
          <a:xfrm>
            <a:off x="5991860" y="1970405"/>
            <a:ext cx="4874260" cy="3750310"/>
          </a:xfrm>
          <a:prstGeom prst="rect">
            <a:avLst/>
          </a:prstGeom>
          <a:noFill/>
          <a:ln>
            <a:noFill/>
          </a:ln>
        </p:spPr>
      </p:pic>
      <p:pic>
        <p:nvPicPr>
          <p:cNvPr id="28" name="图片 5"/>
          <p:cNvPicPr>
            <a:picLocks noChangeAspect="1"/>
          </p:cNvPicPr>
          <p:nvPr/>
        </p:nvPicPr>
        <p:blipFill>
          <a:blip r:embed="rId6"/>
          <a:stretch>
            <a:fillRect/>
          </a:stretch>
        </p:blipFill>
        <p:spPr>
          <a:xfrm>
            <a:off x="6095999" y="1970405"/>
            <a:ext cx="4631690" cy="3474085"/>
          </a:xfrm>
          <a:prstGeom prst="rect">
            <a:avLst/>
          </a:prstGeom>
          <a:noFill/>
          <a:ln>
            <a:noFill/>
          </a:ln>
        </p:spPr>
      </p:pic>
      <p:sp>
        <p:nvSpPr>
          <p:cNvPr id="2" name="文本框 1"/>
          <p:cNvSpPr txBox="1"/>
          <p:nvPr>
            <p:custDataLst>
              <p:tags r:id="rId2"/>
            </p:custDataLst>
          </p:nvPr>
        </p:nvSpPr>
        <p:spPr>
          <a:xfrm>
            <a:off x="6506845" y="1165225"/>
            <a:ext cx="4617720" cy="368300"/>
          </a:xfrm>
          <a:prstGeom prst="rect">
            <a:avLst/>
          </a:prstGeom>
          <a:noFill/>
          <a:ln w="9525">
            <a:noFill/>
          </a:ln>
        </p:spPr>
        <p:txBody>
          <a:bodyPr wrap="square">
            <a:spAutoFit/>
          </a:bodyPr>
          <a:lstStyle/>
          <a:p>
            <a:pPr indent="0"/>
            <a:r>
              <a:rPr lang="zh-CN" altLang="en-US" b="0">
                <a:latin typeface="Times New Roman" panose="02020603050405020304" charset="0"/>
                <a:ea typeface="宋体" panose="02010600030101010101" pitchFamily="2" charset="-122"/>
              </a:rPr>
              <a:t>时间</a:t>
            </a:r>
            <a:r>
              <a:rPr lang="en-US" altLang="zh-CN" b="0">
                <a:latin typeface="Times New Roman" panose="02020603050405020304" charset="0"/>
                <a:ea typeface="宋体" panose="02010600030101010101" pitchFamily="2" charset="-122"/>
              </a:rPr>
              <a:t>——</a:t>
            </a:r>
            <a:r>
              <a:rPr lang="zh-CN" altLang="en-US" b="0">
                <a:latin typeface="Times New Roman" panose="02020603050405020304" charset="0"/>
                <a:ea typeface="宋体" panose="02010600030101010101" pitchFamily="2" charset="-122"/>
              </a:rPr>
              <a:t>探测器</a:t>
            </a:r>
            <a:r>
              <a:rPr lang="en-US" altLang="zh-CN" b="0">
                <a:latin typeface="Times New Roman" panose="02020603050405020304" charset="0"/>
                <a:ea typeface="宋体" panose="02010600030101010101" pitchFamily="2" charset="-122"/>
              </a:rPr>
              <a:t>——</a:t>
            </a:r>
            <a:r>
              <a:rPr lang="zh-CN" altLang="en-US" b="0">
                <a:latin typeface="Times New Roman" panose="02020603050405020304" charset="0"/>
                <a:ea typeface="宋体" panose="02010600030101010101" pitchFamily="2" charset="-122"/>
              </a:rPr>
              <a:t>流量的关系图</a:t>
            </a:r>
          </a:p>
        </p:txBody>
      </p:sp>
      <p:pic>
        <p:nvPicPr>
          <p:cNvPr id="4" name="图片 3">
            <a:extLst>
              <a:ext uri="{FF2B5EF4-FFF2-40B4-BE49-F238E27FC236}">
                <a16:creationId xmlns:a16="http://schemas.microsoft.com/office/drawing/2014/main" id="{234F791D-AE06-999F-E0BC-F305255E0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250" y="1959576"/>
            <a:ext cx="4961507" cy="3751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latin typeface="+mj-ea"/>
                <a:sym typeface="+mn-ea"/>
              </a:rPr>
              <a:t>04.</a:t>
            </a:r>
            <a:r>
              <a:rPr lang="zh-CN" altLang="en-US" dirty="0">
                <a:latin typeface="+mj-ea"/>
                <a:sym typeface="+mn-ea"/>
              </a:rPr>
              <a:t>训练结果</a:t>
            </a:r>
          </a:p>
        </p:txBody>
      </p:sp>
      <p:pic>
        <p:nvPicPr>
          <p:cNvPr id="31" name="图片 31" descr="train_Loss"/>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1245553" y="4840288"/>
            <a:ext cx="2356485" cy="1303655"/>
          </a:xfrm>
          <a:prstGeom prst="rect">
            <a:avLst/>
          </a:prstGeom>
        </p:spPr>
      </p:pic>
      <p:pic>
        <p:nvPicPr>
          <p:cNvPr id="33" name="图片 33" descr="train_MAE"/>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3786188" y="4840288"/>
            <a:ext cx="2197735" cy="1315085"/>
          </a:xfrm>
          <a:prstGeom prst="rect">
            <a:avLst/>
          </a:prstGeom>
        </p:spPr>
      </p:pic>
      <p:pic>
        <p:nvPicPr>
          <p:cNvPr id="34" name="图片 34" descr="train_MAPE"/>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6168390" y="4845368"/>
            <a:ext cx="2161540" cy="1310005"/>
          </a:xfrm>
          <a:prstGeom prst="rect">
            <a:avLst/>
          </a:prstGeom>
        </p:spPr>
      </p:pic>
      <p:pic>
        <p:nvPicPr>
          <p:cNvPr id="35" name="图片 35" descr="train_RMSE"/>
          <p:cNvPicPr>
            <a:picLocks noChangeAspect="1"/>
          </p:cNvPicPr>
          <p:nvPr>
            <p:custDataLst>
              <p:tags r:id="rId4"/>
            </p:custDataLst>
          </p:nvPr>
        </p:nvPicPr>
        <p:blipFill>
          <a:blip r:embed="rId14">
            <a:extLst>
              <a:ext uri="{96DAC541-7B7A-43D3-8B79-37D633B846F1}">
                <asvg:svgBlip xmlns:asvg="http://schemas.microsoft.com/office/drawing/2016/SVG/main" r:embed="rId15"/>
              </a:ext>
            </a:extLst>
          </a:blip>
          <a:stretch>
            <a:fillRect/>
          </a:stretch>
        </p:blipFill>
        <p:spPr>
          <a:xfrm>
            <a:off x="8625523" y="4840288"/>
            <a:ext cx="2282825" cy="1383665"/>
          </a:xfrm>
          <a:prstGeom prst="rect">
            <a:avLst/>
          </a:prstGeom>
        </p:spPr>
      </p:pic>
      <p:sp>
        <p:nvSpPr>
          <p:cNvPr id="5" name="文本框 4"/>
          <p:cNvSpPr txBox="1"/>
          <p:nvPr/>
        </p:nvSpPr>
        <p:spPr>
          <a:xfrm>
            <a:off x="4587240" y="6271260"/>
            <a:ext cx="5080000" cy="368300"/>
          </a:xfrm>
          <a:prstGeom prst="rect">
            <a:avLst/>
          </a:prstGeom>
          <a:noFill/>
          <a:ln w="9525">
            <a:noFill/>
          </a:ln>
        </p:spPr>
        <p:txBody>
          <a:bodyPr>
            <a:spAutoFit/>
          </a:bodyPr>
          <a:lstStyle/>
          <a:p>
            <a:pPr indent="0"/>
            <a:r>
              <a:rPr lang="en-US" b="0">
                <a:latin typeface="Times New Roman" panose="02020603050405020304" charset="0"/>
                <a:ea typeface="宋体" panose="02010600030101010101" pitchFamily="2" charset="-122"/>
              </a:rPr>
              <a:t>MAE</a:t>
            </a:r>
            <a:endParaRPr lang="en-US" altLang="en-US" b="0">
              <a:latin typeface="Times New Roman" panose="02020603050405020304" charset="0"/>
              <a:ea typeface="宋体" panose="02010600030101010101" pitchFamily="2" charset="-122"/>
            </a:endParaRPr>
          </a:p>
        </p:txBody>
      </p:sp>
      <p:sp>
        <p:nvSpPr>
          <p:cNvPr id="6" name="文本框 5"/>
          <p:cNvSpPr txBox="1"/>
          <p:nvPr/>
        </p:nvSpPr>
        <p:spPr>
          <a:xfrm>
            <a:off x="1990725" y="6225540"/>
            <a:ext cx="1530985" cy="414020"/>
          </a:xfrm>
          <a:prstGeom prst="rect">
            <a:avLst/>
          </a:prstGeom>
          <a:noFill/>
          <a:ln w="9525">
            <a:noFill/>
          </a:ln>
        </p:spPr>
        <p:txBody>
          <a:bodyPr wrap="square">
            <a:spAutoFit/>
          </a:bodyPr>
          <a:lstStyle/>
          <a:p>
            <a:pPr indent="0"/>
            <a:r>
              <a:rPr lang="en-US" b="0">
                <a:latin typeface="Times New Roman" panose="02020603050405020304" charset="0"/>
                <a:ea typeface="宋体" panose="02010600030101010101" pitchFamily="2" charset="-122"/>
              </a:rPr>
              <a:t>Loss</a:t>
            </a:r>
            <a:r>
              <a:rPr lang="en-US" sz="2100" b="0">
                <a:latin typeface="Times New Roman" panose="02020603050405020304" charset="0"/>
                <a:ea typeface="宋体" panose="02010600030101010101" pitchFamily="2" charset="-122"/>
                <a:cs typeface="Times New Roman" panose="02020603050405020304" charset="0"/>
              </a:rPr>
              <a:t>  </a:t>
            </a:r>
            <a:endParaRPr lang="en-US" altLang="en-US" sz="2100" b="0">
              <a:latin typeface="Times New Roman" panose="02020603050405020304" charset="0"/>
              <a:ea typeface="宋体" panose="02010600030101010101" pitchFamily="2" charset="-122"/>
              <a:cs typeface="Times New Roman" panose="02020603050405020304" charset="0"/>
            </a:endParaRPr>
          </a:p>
        </p:txBody>
      </p:sp>
      <p:sp>
        <p:nvSpPr>
          <p:cNvPr id="7" name="文本框 6"/>
          <p:cNvSpPr txBox="1"/>
          <p:nvPr/>
        </p:nvSpPr>
        <p:spPr>
          <a:xfrm>
            <a:off x="6855460" y="6225540"/>
            <a:ext cx="5080000" cy="368300"/>
          </a:xfrm>
          <a:prstGeom prst="rect">
            <a:avLst/>
          </a:prstGeom>
          <a:noFill/>
          <a:ln w="9525">
            <a:noFill/>
          </a:ln>
        </p:spPr>
        <p:txBody>
          <a:bodyPr>
            <a:spAutoFit/>
          </a:bodyPr>
          <a:lstStyle/>
          <a:p>
            <a:pPr indent="0"/>
            <a:r>
              <a:rPr lang="en-US" b="0">
                <a:latin typeface="Times New Roman" panose="02020603050405020304" charset="0"/>
                <a:ea typeface="宋体" panose="02010600030101010101" pitchFamily="2" charset="-122"/>
              </a:rPr>
              <a:t>MAPE </a:t>
            </a:r>
            <a:endParaRPr lang="en-US" altLang="en-US" b="0">
              <a:latin typeface="Times New Roman" panose="02020603050405020304" charset="0"/>
              <a:ea typeface="宋体" panose="02010600030101010101" pitchFamily="2" charset="-122"/>
            </a:endParaRPr>
          </a:p>
        </p:txBody>
      </p:sp>
      <p:sp>
        <p:nvSpPr>
          <p:cNvPr id="8" name="文本框 7"/>
          <p:cNvSpPr txBox="1"/>
          <p:nvPr/>
        </p:nvSpPr>
        <p:spPr>
          <a:xfrm>
            <a:off x="9256395" y="6224270"/>
            <a:ext cx="5080000" cy="368300"/>
          </a:xfrm>
          <a:prstGeom prst="rect">
            <a:avLst/>
          </a:prstGeom>
          <a:noFill/>
          <a:ln w="9525">
            <a:noFill/>
          </a:ln>
        </p:spPr>
        <p:txBody>
          <a:bodyPr>
            <a:spAutoFit/>
          </a:bodyPr>
          <a:lstStyle/>
          <a:p>
            <a:pPr indent="266700"/>
            <a:r>
              <a:rPr lang="en-US" b="0">
                <a:latin typeface="Times New Roman" panose="02020603050405020304" charset="0"/>
                <a:ea typeface="宋体" panose="02010600030101010101" pitchFamily="2" charset="-122"/>
              </a:rPr>
              <a:t>RMSE</a:t>
            </a:r>
            <a:endParaRPr lang="en-US" altLang="en-US" b="0">
              <a:latin typeface="Times New Roman" panose="02020603050405020304" charset="0"/>
              <a:ea typeface="宋体" panose="02010600030101010101" pitchFamily="2" charset="-122"/>
            </a:endParaRPr>
          </a:p>
        </p:txBody>
      </p:sp>
      <p:sp>
        <p:nvSpPr>
          <p:cNvPr id="9" name="文本框 8"/>
          <p:cNvSpPr txBox="1"/>
          <p:nvPr/>
        </p:nvSpPr>
        <p:spPr>
          <a:xfrm>
            <a:off x="609600" y="855980"/>
            <a:ext cx="10539730" cy="368300"/>
          </a:xfrm>
          <a:prstGeom prst="rect">
            <a:avLst/>
          </a:prstGeom>
          <a:noFill/>
        </p:spPr>
        <p:txBody>
          <a:bodyPr wrap="square" rtlCol="0">
            <a:spAutoFit/>
          </a:bodyPr>
          <a:lstStyle/>
          <a:p>
            <a:r>
              <a:rPr lang="zh-CN" altLang="en-US"/>
              <a:t>对于</a:t>
            </a:r>
            <a:r>
              <a:rPr lang="en-US" altLang="zh-CN"/>
              <a:t>PEMS03</a:t>
            </a:r>
            <a:r>
              <a:rPr lang="zh-CN" altLang="en-US"/>
              <a:t>数据集的训练时间大概为</a:t>
            </a:r>
            <a:r>
              <a:rPr lang="en-US" altLang="zh-CN"/>
              <a:t>3</a:t>
            </a:r>
            <a:r>
              <a:rPr lang="zh-CN" altLang="en-US"/>
              <a:t>小时左右，而</a:t>
            </a:r>
            <a:r>
              <a:rPr lang="en-US" altLang="zh-CN"/>
              <a:t>PEMS04</a:t>
            </a:r>
            <a:r>
              <a:rPr lang="zh-CN" altLang="en-US"/>
              <a:t>数据集的训练时间大概为</a:t>
            </a:r>
            <a:r>
              <a:rPr lang="en-US" altLang="zh-CN"/>
              <a:t>2</a:t>
            </a:r>
            <a:r>
              <a:rPr lang="zh-CN" altLang="en-US"/>
              <a:t>小时左右</a:t>
            </a:r>
          </a:p>
        </p:txBody>
      </p:sp>
      <p:sp>
        <p:nvSpPr>
          <p:cNvPr id="10" name="文本框 9"/>
          <p:cNvSpPr txBox="1"/>
          <p:nvPr/>
        </p:nvSpPr>
        <p:spPr>
          <a:xfrm>
            <a:off x="1147445" y="4391025"/>
            <a:ext cx="4064000" cy="368300"/>
          </a:xfrm>
          <a:prstGeom prst="rect">
            <a:avLst/>
          </a:prstGeom>
          <a:noFill/>
        </p:spPr>
        <p:txBody>
          <a:bodyPr wrap="square" rtlCol="0">
            <a:spAutoFit/>
          </a:bodyPr>
          <a:lstStyle/>
          <a:p>
            <a:r>
              <a:rPr lang="zh-CN" altLang="en-US"/>
              <a:t>具体的训练结果如下所示</a:t>
            </a:r>
          </a:p>
        </p:txBody>
      </p:sp>
      <p:pic>
        <p:nvPicPr>
          <p:cNvPr id="27" name="图片 1"/>
          <p:cNvPicPr>
            <a:picLocks noChangeAspect="1"/>
          </p:cNvPicPr>
          <p:nvPr>
            <p:custDataLst>
              <p:tags r:id="rId5"/>
            </p:custDataLst>
          </p:nvPr>
        </p:nvPicPr>
        <p:blipFill>
          <a:blip r:embed="rId16"/>
          <a:stretch>
            <a:fillRect/>
          </a:stretch>
        </p:blipFill>
        <p:spPr>
          <a:xfrm>
            <a:off x="6929120" y="1424305"/>
            <a:ext cx="4697730" cy="2700020"/>
          </a:xfrm>
          <a:prstGeom prst="rect">
            <a:avLst/>
          </a:prstGeom>
          <a:noFill/>
          <a:ln>
            <a:noFill/>
          </a:ln>
        </p:spPr>
      </p:pic>
      <p:sp>
        <p:nvSpPr>
          <p:cNvPr id="11" name="文本框 10"/>
          <p:cNvSpPr txBox="1"/>
          <p:nvPr/>
        </p:nvSpPr>
        <p:spPr>
          <a:xfrm>
            <a:off x="685165" y="1844040"/>
            <a:ext cx="5410835" cy="645160"/>
          </a:xfrm>
          <a:prstGeom prst="rect">
            <a:avLst/>
          </a:prstGeom>
          <a:noFill/>
        </p:spPr>
        <p:txBody>
          <a:bodyPr wrap="square" rtlCol="0">
            <a:spAutoFit/>
          </a:bodyPr>
          <a:lstStyle/>
          <a:p>
            <a:pPr indent="457200"/>
            <a:r>
              <a:rPr lang="zh-CN" altLang="en-US"/>
              <a:t>训练过</a:t>
            </a:r>
            <a:r>
              <a:rPr lang="zh-CN" altLang="en-US">
                <a:latin typeface="Times New Roman" panose="02020603050405020304" charset="0"/>
                <a:cs typeface="Times New Roman" panose="02020603050405020304" charset="0"/>
              </a:rPr>
              <a:t>程中，我们使用</a:t>
            </a:r>
            <a:r>
              <a:rPr lang="en-US" altLang="zh-CN">
                <a:latin typeface="Times New Roman" panose="02020603050405020304" charset="0"/>
                <a:cs typeface="Times New Roman" panose="02020603050405020304" charset="0"/>
              </a:rPr>
              <a:t>tensorboard</a:t>
            </a:r>
            <a:r>
              <a:rPr lang="zh-CN" altLang="en-US">
                <a:latin typeface="Times New Roman" panose="02020603050405020304" charset="0"/>
                <a:cs typeface="Times New Roman" panose="02020603050405020304" charset="0"/>
              </a:rPr>
              <a:t>工具来实时观察训练过程中的</a:t>
            </a:r>
            <a:r>
              <a:rPr lang="en-US" altLang="zh-CN">
                <a:latin typeface="Times New Roman" panose="02020603050405020304" charset="0"/>
                <a:cs typeface="Times New Roman" panose="02020603050405020304" charset="0"/>
              </a:rPr>
              <a:t>loss</a:t>
            </a:r>
            <a:r>
              <a:rPr lang="zh-CN" altLang="en-US">
                <a:latin typeface="Times New Roman" panose="02020603050405020304" charset="0"/>
                <a:cs typeface="Times New Roman" panose="02020603050405020304" charset="0"/>
              </a:rPr>
              <a:t>和其他指标的变化</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latin typeface="+mj-ea"/>
                <a:sym typeface="+mn-ea"/>
              </a:rPr>
              <a:t>04.</a:t>
            </a:r>
            <a:r>
              <a:rPr lang="zh-CN" altLang="en-US" dirty="0">
                <a:latin typeface="+mj-ea"/>
                <a:sym typeface="+mn-ea"/>
              </a:rPr>
              <a:t>结果比较</a:t>
            </a:r>
          </a:p>
        </p:txBody>
      </p:sp>
      <p:sp>
        <p:nvSpPr>
          <p:cNvPr id="4" name="文本框 3"/>
          <p:cNvSpPr txBox="1"/>
          <p:nvPr/>
        </p:nvSpPr>
        <p:spPr>
          <a:xfrm>
            <a:off x="4608195" y="3371374"/>
            <a:ext cx="4064000" cy="368300"/>
          </a:xfrm>
          <a:prstGeom prst="rect">
            <a:avLst/>
          </a:prstGeom>
          <a:noFill/>
        </p:spPr>
        <p:txBody>
          <a:bodyPr wrap="square" rtlCol="0">
            <a:spAutoFit/>
          </a:bodyPr>
          <a:lstStyle/>
          <a:p>
            <a:r>
              <a:rPr lang="zh-CN" altLang="en-US" dirty="0"/>
              <a:t>原论文相关指标</a:t>
            </a:r>
          </a:p>
        </p:txBody>
      </p:sp>
      <p:sp>
        <p:nvSpPr>
          <p:cNvPr id="6" name="文本框 5"/>
          <p:cNvSpPr txBox="1"/>
          <p:nvPr>
            <p:custDataLst>
              <p:tags r:id="rId1"/>
            </p:custDataLst>
          </p:nvPr>
        </p:nvSpPr>
        <p:spPr>
          <a:xfrm>
            <a:off x="4396105" y="1177925"/>
            <a:ext cx="4064000" cy="368300"/>
          </a:xfrm>
          <a:prstGeom prst="rect">
            <a:avLst/>
          </a:prstGeom>
          <a:noFill/>
        </p:spPr>
        <p:txBody>
          <a:bodyPr wrap="square" rtlCol="0">
            <a:spAutoFit/>
          </a:bodyPr>
          <a:lstStyle/>
          <a:p>
            <a:r>
              <a:rPr lang="zh-CN" altLang="en-US"/>
              <a:t>自己复现的相关指标</a:t>
            </a:r>
          </a:p>
        </p:txBody>
      </p:sp>
      <p:graphicFrame>
        <p:nvGraphicFramePr>
          <p:cNvPr id="8" name="对象 7">
            <a:extLst>
              <a:ext uri="{FF2B5EF4-FFF2-40B4-BE49-F238E27FC236}">
                <a16:creationId xmlns:a16="http://schemas.microsoft.com/office/drawing/2014/main" id="{3444B5BC-B9B0-0D22-D587-52F7EBBE318F}"/>
              </a:ext>
            </a:extLst>
          </p:cNvPr>
          <p:cNvGraphicFramePr>
            <a:graphicFrameLocks noChangeAspect="1"/>
          </p:cNvGraphicFramePr>
          <p:nvPr>
            <p:extLst>
              <p:ext uri="{D42A27DB-BD31-4B8C-83A1-F6EECF244321}">
                <p14:modId xmlns:p14="http://schemas.microsoft.com/office/powerpoint/2010/main" val="2016877710"/>
              </p:ext>
            </p:extLst>
          </p:nvPr>
        </p:nvGraphicFramePr>
        <p:xfrm>
          <a:off x="1539820" y="1488599"/>
          <a:ext cx="8341469" cy="1940401"/>
        </p:xfrm>
        <a:graphic>
          <a:graphicData uri="http://schemas.openxmlformats.org/presentationml/2006/ole">
            <mc:AlternateContent xmlns:mc="http://schemas.openxmlformats.org/markup-compatibility/2006">
              <mc:Choice xmlns:v="urn:schemas-microsoft-com:vml" Requires="v">
                <p:oleObj name="Document" r:id="rId4" imgW="5274753" imgH="1226924" progId="Word.Document.12">
                  <p:embed/>
                </p:oleObj>
              </mc:Choice>
              <mc:Fallback>
                <p:oleObj name="Document" r:id="rId4" imgW="5274753" imgH="1226924" progId="Word.Document.12">
                  <p:embed/>
                  <p:pic>
                    <p:nvPicPr>
                      <p:cNvPr id="8" name="对象 7">
                        <a:extLst>
                          <a:ext uri="{FF2B5EF4-FFF2-40B4-BE49-F238E27FC236}">
                            <a16:creationId xmlns:a16="http://schemas.microsoft.com/office/drawing/2014/main" id="{3444B5BC-B9B0-0D22-D587-52F7EBBE318F}"/>
                          </a:ext>
                        </a:extLst>
                      </p:cNvPr>
                      <p:cNvPicPr/>
                      <p:nvPr/>
                    </p:nvPicPr>
                    <p:blipFill>
                      <a:blip r:embed="rId5"/>
                      <a:stretch>
                        <a:fillRect/>
                      </a:stretch>
                    </p:blipFill>
                    <p:spPr>
                      <a:xfrm>
                        <a:off x="1539820" y="1488599"/>
                        <a:ext cx="8341469" cy="1940401"/>
                      </a:xfrm>
                      <a:prstGeom prst="rect">
                        <a:avLst/>
                      </a:prstGeom>
                    </p:spPr>
                  </p:pic>
                </p:oleObj>
              </mc:Fallback>
            </mc:AlternateContent>
          </a:graphicData>
        </a:graphic>
      </p:graphicFrame>
      <p:pic>
        <p:nvPicPr>
          <p:cNvPr id="9" name="picture" descr="descript">
            <a:extLst>
              <a:ext uri="{FF2B5EF4-FFF2-40B4-BE49-F238E27FC236}">
                <a16:creationId xmlns:a16="http://schemas.microsoft.com/office/drawing/2014/main" id="{ADA67441-697A-0F2C-92C3-96A08BA89A83}"/>
              </a:ext>
            </a:extLst>
          </p:cNvPr>
          <p:cNvPicPr/>
          <p:nvPr/>
        </p:nvPicPr>
        <p:blipFill>
          <a:blip r:embed="rId6"/>
          <a:stretch>
            <a:fillRect/>
          </a:stretch>
        </p:blipFill>
        <p:spPr>
          <a:xfrm>
            <a:off x="1629726" y="3803650"/>
            <a:ext cx="8161655" cy="20256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雪地上&#10;&#10;低可信度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rot="10800000" flipH="1" flipV="1">
            <a:off x="0" y="0"/>
            <a:ext cx="12192000" cy="6858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p:spPr>
      </p:pic>
      <p:grpSp>
        <p:nvGrpSpPr>
          <p:cNvPr id="2" name="组合 1"/>
          <p:cNvGrpSpPr/>
          <p:nvPr/>
        </p:nvGrpSpPr>
        <p:grpSpPr>
          <a:xfrm>
            <a:off x="5236281" y="1659851"/>
            <a:ext cx="4277193" cy="566658"/>
            <a:chOff x="1532961" y="3306241"/>
            <a:chExt cx="4277193" cy="566658"/>
          </a:xfrm>
        </p:grpSpPr>
        <p:sp>
          <p:nvSpPr>
            <p:cNvPr id="56" name="椭圆 55"/>
            <p:cNvSpPr/>
            <p:nvPr/>
          </p:nvSpPr>
          <p:spPr>
            <a:xfrm>
              <a:off x="1570063" y="3306241"/>
              <a:ext cx="566658" cy="566658"/>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7" name="文本框 56"/>
            <p:cNvSpPr txBox="1"/>
            <p:nvPr/>
          </p:nvSpPr>
          <p:spPr>
            <a:xfrm>
              <a:off x="2343827" y="3327960"/>
              <a:ext cx="3466327" cy="521970"/>
            </a:xfrm>
            <a:prstGeom prst="rect">
              <a:avLst/>
            </a:prstGeom>
            <a:noFill/>
          </p:spPr>
          <p:txBody>
            <a:bodyPr wrap="square" rtlCol="0">
              <a:spAutoFit/>
            </a:bodyPr>
            <a:lstStyle/>
            <a:p>
              <a:r>
                <a:rPr lang="zh-CN" altLang="en-US" sz="2800" spc="200" dirty="0">
                  <a:latin typeface="+mj-ea"/>
                  <a:ea typeface="+mj-ea"/>
                </a:rPr>
                <a:t>实验目的</a:t>
              </a:r>
            </a:p>
          </p:txBody>
        </p:sp>
        <p:sp>
          <p:nvSpPr>
            <p:cNvPr id="58" name="矩形 57"/>
            <p:cNvSpPr/>
            <p:nvPr/>
          </p:nvSpPr>
          <p:spPr>
            <a:xfrm>
              <a:off x="1532961" y="3352506"/>
              <a:ext cx="640862" cy="47412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a:solidFill>
                    <a:schemeClr val="bg1"/>
                  </a:solidFill>
                </a:rPr>
                <a:t>01</a:t>
              </a:r>
              <a:endParaRPr lang="zh-CN" altLang="en-US" sz="2000">
                <a:solidFill>
                  <a:schemeClr val="bg1"/>
                </a:solidFill>
              </a:endParaRPr>
            </a:p>
          </p:txBody>
        </p:sp>
      </p:grpSp>
      <p:grpSp>
        <p:nvGrpSpPr>
          <p:cNvPr id="5" name="组合 4"/>
          <p:cNvGrpSpPr/>
          <p:nvPr/>
        </p:nvGrpSpPr>
        <p:grpSpPr>
          <a:xfrm>
            <a:off x="5236281" y="3341933"/>
            <a:ext cx="4277193" cy="566658"/>
            <a:chOff x="1532961" y="4423228"/>
            <a:chExt cx="4277193" cy="566658"/>
          </a:xfrm>
        </p:grpSpPr>
        <p:sp>
          <p:nvSpPr>
            <p:cNvPr id="53" name="椭圆 52"/>
            <p:cNvSpPr/>
            <p:nvPr/>
          </p:nvSpPr>
          <p:spPr>
            <a:xfrm>
              <a:off x="1570063" y="4423228"/>
              <a:ext cx="566658" cy="566658"/>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4" name="文本框 53"/>
            <p:cNvSpPr txBox="1"/>
            <p:nvPr/>
          </p:nvSpPr>
          <p:spPr>
            <a:xfrm>
              <a:off x="2343827" y="4444947"/>
              <a:ext cx="3466327" cy="521970"/>
            </a:xfrm>
            <a:prstGeom prst="rect">
              <a:avLst/>
            </a:prstGeom>
            <a:noFill/>
          </p:spPr>
          <p:txBody>
            <a:bodyPr wrap="square" rtlCol="0">
              <a:spAutoFit/>
            </a:bodyPr>
            <a:lstStyle/>
            <a:p>
              <a:r>
                <a:rPr lang="zh-CN" altLang="en-US" sz="2800" spc="200" dirty="0">
                  <a:latin typeface="+mj-ea"/>
                  <a:ea typeface="+mj-ea"/>
                </a:rPr>
                <a:t>实验步骤</a:t>
              </a:r>
            </a:p>
          </p:txBody>
        </p:sp>
        <p:sp>
          <p:nvSpPr>
            <p:cNvPr id="55" name="矩形 54"/>
            <p:cNvSpPr/>
            <p:nvPr/>
          </p:nvSpPr>
          <p:spPr>
            <a:xfrm>
              <a:off x="1532961" y="4469493"/>
              <a:ext cx="640862" cy="47412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a:solidFill>
                    <a:schemeClr val="bg1"/>
                  </a:solidFill>
                </a:rPr>
                <a:t>03</a:t>
              </a:r>
              <a:endParaRPr lang="zh-CN" altLang="en-US" sz="2000">
                <a:solidFill>
                  <a:schemeClr val="bg1"/>
                </a:solidFill>
              </a:endParaRPr>
            </a:p>
          </p:txBody>
        </p:sp>
      </p:grpSp>
      <p:grpSp>
        <p:nvGrpSpPr>
          <p:cNvPr id="3" name="组合 2"/>
          <p:cNvGrpSpPr/>
          <p:nvPr/>
        </p:nvGrpSpPr>
        <p:grpSpPr>
          <a:xfrm>
            <a:off x="5236282" y="2500892"/>
            <a:ext cx="4277192" cy="566658"/>
            <a:chOff x="6595208" y="3306241"/>
            <a:chExt cx="4277192" cy="566658"/>
          </a:xfrm>
        </p:grpSpPr>
        <p:sp>
          <p:nvSpPr>
            <p:cNvPr id="50" name="椭圆 49"/>
            <p:cNvSpPr/>
            <p:nvPr/>
          </p:nvSpPr>
          <p:spPr>
            <a:xfrm>
              <a:off x="6632310" y="3306241"/>
              <a:ext cx="566658" cy="566658"/>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1" name="文本框 50"/>
            <p:cNvSpPr txBox="1"/>
            <p:nvPr/>
          </p:nvSpPr>
          <p:spPr>
            <a:xfrm>
              <a:off x="7406073" y="3327960"/>
              <a:ext cx="3466327" cy="521970"/>
            </a:xfrm>
            <a:prstGeom prst="rect">
              <a:avLst/>
            </a:prstGeom>
            <a:noFill/>
          </p:spPr>
          <p:txBody>
            <a:bodyPr wrap="square" rtlCol="0">
              <a:spAutoFit/>
            </a:bodyPr>
            <a:lstStyle/>
            <a:p>
              <a:r>
                <a:rPr lang="zh-CN" altLang="en-US" sz="2800" spc="200" dirty="0">
                  <a:latin typeface="+mj-ea"/>
                  <a:ea typeface="+mj-ea"/>
                </a:rPr>
                <a:t>实验原理</a:t>
              </a:r>
            </a:p>
          </p:txBody>
        </p:sp>
        <p:sp>
          <p:nvSpPr>
            <p:cNvPr id="52" name="矩形 51"/>
            <p:cNvSpPr/>
            <p:nvPr/>
          </p:nvSpPr>
          <p:spPr>
            <a:xfrm>
              <a:off x="6595208" y="3352506"/>
              <a:ext cx="640862" cy="47412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a:solidFill>
                    <a:schemeClr val="bg1"/>
                  </a:solidFill>
                </a:rPr>
                <a:t>02</a:t>
              </a:r>
              <a:endParaRPr lang="zh-CN" altLang="en-US" sz="2000">
                <a:solidFill>
                  <a:schemeClr val="bg1"/>
                </a:solidFill>
              </a:endParaRPr>
            </a:p>
          </p:txBody>
        </p:sp>
      </p:grpSp>
      <p:grpSp>
        <p:nvGrpSpPr>
          <p:cNvPr id="4" name="组合 3"/>
          <p:cNvGrpSpPr/>
          <p:nvPr/>
        </p:nvGrpSpPr>
        <p:grpSpPr>
          <a:xfrm>
            <a:off x="5236282" y="4182975"/>
            <a:ext cx="4277192" cy="566658"/>
            <a:chOff x="6595208" y="4423228"/>
            <a:chExt cx="4277192" cy="566658"/>
          </a:xfrm>
        </p:grpSpPr>
        <p:sp>
          <p:nvSpPr>
            <p:cNvPr id="47" name="椭圆 46"/>
            <p:cNvSpPr/>
            <p:nvPr/>
          </p:nvSpPr>
          <p:spPr>
            <a:xfrm>
              <a:off x="6632310" y="4423228"/>
              <a:ext cx="566658" cy="566658"/>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7406073" y="4444947"/>
              <a:ext cx="3466327" cy="521970"/>
            </a:xfrm>
            <a:prstGeom prst="rect">
              <a:avLst/>
            </a:prstGeom>
            <a:noFill/>
          </p:spPr>
          <p:txBody>
            <a:bodyPr wrap="square" rtlCol="0">
              <a:spAutoFit/>
            </a:bodyPr>
            <a:lstStyle/>
            <a:p>
              <a:r>
                <a:rPr lang="zh-CN" altLang="en-US" sz="2800" spc="200" dirty="0">
                  <a:latin typeface="+mj-ea"/>
                  <a:ea typeface="+mj-ea"/>
                </a:rPr>
                <a:t>实验结果</a:t>
              </a:r>
            </a:p>
          </p:txBody>
        </p:sp>
        <p:sp>
          <p:nvSpPr>
            <p:cNvPr id="49" name="矩形 48"/>
            <p:cNvSpPr/>
            <p:nvPr/>
          </p:nvSpPr>
          <p:spPr>
            <a:xfrm>
              <a:off x="6595208" y="4469493"/>
              <a:ext cx="640862" cy="47412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rPr>
                <a:t>04</a:t>
              </a:r>
              <a:endParaRPr lang="zh-CN" altLang="en-US" sz="2000" dirty="0">
                <a:solidFill>
                  <a:schemeClr val="bg1"/>
                </a:solidFill>
              </a:endParaRPr>
            </a:p>
          </p:txBody>
        </p:sp>
      </p:grpSp>
      <p:grpSp>
        <p:nvGrpSpPr>
          <p:cNvPr id="9" name="组合 8"/>
          <p:cNvGrpSpPr/>
          <p:nvPr/>
        </p:nvGrpSpPr>
        <p:grpSpPr>
          <a:xfrm>
            <a:off x="1173480" y="685800"/>
            <a:ext cx="2191874" cy="1354048"/>
            <a:chOff x="3206059" y="725444"/>
            <a:chExt cx="2191874" cy="1354048"/>
          </a:xfrm>
        </p:grpSpPr>
        <p:sp>
          <p:nvSpPr>
            <p:cNvPr id="61" name="矩形 60"/>
            <p:cNvSpPr/>
            <p:nvPr/>
          </p:nvSpPr>
          <p:spPr>
            <a:xfrm>
              <a:off x="3206059" y="1668658"/>
              <a:ext cx="1369241" cy="276999"/>
            </a:xfrm>
            <a:prstGeom prst="rect">
              <a:avLst/>
            </a:prstGeom>
          </p:spPr>
          <p:txBody>
            <a:bodyPr wrap="square" lIns="0" tIns="0" rIns="0" bIns="0">
              <a:spAutoFit/>
            </a:bodyPr>
            <a:lstStyle/>
            <a:p>
              <a:pPr algn="dist" fontAlgn="base"/>
              <a:r>
                <a:rPr lang="en-US" altLang="zh-CN" b="0" i="0" dirty="0">
                  <a:effectLst/>
                  <a:ea typeface="+mj-ea"/>
                </a:rPr>
                <a:t>CONTENT</a:t>
              </a:r>
              <a:endParaRPr lang="zh-CN" altLang="en-US" b="0" i="0" dirty="0">
                <a:effectLst/>
                <a:ea typeface="+mj-ea"/>
              </a:endParaRPr>
            </a:p>
          </p:txBody>
        </p:sp>
        <p:sp>
          <p:nvSpPr>
            <p:cNvPr id="25" name="矩形 24"/>
            <p:cNvSpPr/>
            <p:nvPr/>
          </p:nvSpPr>
          <p:spPr>
            <a:xfrm>
              <a:off x="3859051" y="725444"/>
              <a:ext cx="769441" cy="923330"/>
            </a:xfrm>
            <a:prstGeom prst="rect">
              <a:avLst/>
            </a:prstGeom>
          </p:spPr>
          <p:txBody>
            <a:bodyPr wrap="none" lIns="0" tIns="0" rIns="0" bIns="0">
              <a:spAutoFit/>
            </a:bodyPr>
            <a:lstStyle/>
            <a:p>
              <a:pPr algn="ctr" fontAlgn="base"/>
              <a:r>
                <a:rPr lang="zh-CN" altLang="en-US" sz="6000" dirty="0">
                  <a:solidFill>
                    <a:schemeClr val="accent1"/>
                  </a:solidFill>
                  <a:latin typeface="+mj-ea"/>
                  <a:ea typeface="+mj-ea"/>
                </a:rPr>
                <a:t>目</a:t>
              </a:r>
              <a:endParaRPr lang="zh-CN" altLang="en-US" sz="6000" i="0" dirty="0">
                <a:solidFill>
                  <a:schemeClr val="accent1"/>
                </a:solidFill>
                <a:effectLst/>
                <a:latin typeface="+mj-ea"/>
                <a:ea typeface="+mj-ea"/>
              </a:endParaRPr>
            </a:p>
          </p:txBody>
        </p:sp>
        <p:sp>
          <p:nvSpPr>
            <p:cNvPr id="26" name="矩形 25"/>
            <p:cNvSpPr/>
            <p:nvPr/>
          </p:nvSpPr>
          <p:spPr>
            <a:xfrm>
              <a:off x="4628492" y="1156162"/>
              <a:ext cx="769441" cy="923330"/>
            </a:xfrm>
            <a:prstGeom prst="rect">
              <a:avLst/>
            </a:prstGeom>
          </p:spPr>
          <p:txBody>
            <a:bodyPr wrap="none" lIns="0" tIns="0" rIns="0" bIns="0">
              <a:spAutoFit/>
            </a:bodyPr>
            <a:lstStyle/>
            <a:p>
              <a:pPr algn="ctr" fontAlgn="base"/>
              <a:r>
                <a:rPr lang="zh-CN" altLang="en-US" sz="6000" dirty="0">
                  <a:solidFill>
                    <a:schemeClr val="accent2"/>
                  </a:solidFill>
                  <a:latin typeface="+mj-ea"/>
                  <a:ea typeface="+mj-ea"/>
                </a:rPr>
                <a:t>录</a:t>
              </a:r>
              <a:endParaRPr lang="zh-CN" altLang="en-US" sz="6000" i="0" dirty="0">
                <a:solidFill>
                  <a:schemeClr val="accent2"/>
                </a:solidFill>
                <a:effectLst/>
                <a:latin typeface="+mj-ea"/>
                <a:ea typeface="+mj-ea"/>
              </a:endParaRPr>
            </a:p>
          </p:txBody>
        </p:sp>
      </p:grpSp>
      <p:cxnSp>
        <p:nvCxnSpPr>
          <p:cNvPr id="14" name="直接连接符 13"/>
          <p:cNvCxnSpPr/>
          <p:nvPr/>
        </p:nvCxnSpPr>
        <p:spPr>
          <a:xfrm flipV="1">
            <a:off x="2702266" y="394617"/>
            <a:ext cx="716280" cy="7162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1876026" y="2009230"/>
            <a:ext cx="376355" cy="3763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236282" y="5070705"/>
            <a:ext cx="4277360" cy="566658"/>
            <a:chOff x="6595208" y="4423228"/>
            <a:chExt cx="4277360" cy="566658"/>
          </a:xfrm>
        </p:grpSpPr>
        <p:sp>
          <p:nvSpPr>
            <p:cNvPr id="7" name="椭圆 6"/>
            <p:cNvSpPr/>
            <p:nvPr>
              <p:custDataLst>
                <p:tags r:id="rId1"/>
              </p:custDataLst>
            </p:nvPr>
          </p:nvSpPr>
          <p:spPr>
            <a:xfrm>
              <a:off x="6632310" y="4423228"/>
              <a:ext cx="566658" cy="566658"/>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2"/>
              </p:custDataLst>
            </p:nvPr>
          </p:nvSpPr>
          <p:spPr>
            <a:xfrm>
              <a:off x="7406103" y="4444818"/>
              <a:ext cx="3466465" cy="523220"/>
            </a:xfrm>
            <a:prstGeom prst="rect">
              <a:avLst/>
            </a:prstGeom>
            <a:noFill/>
          </p:spPr>
          <p:txBody>
            <a:bodyPr wrap="square" rtlCol="0">
              <a:spAutoFit/>
            </a:bodyPr>
            <a:lstStyle/>
            <a:p>
              <a:r>
                <a:rPr lang="zh-CN" altLang="en-US" sz="2800" spc="200" dirty="0">
                  <a:latin typeface="+mj-ea"/>
                  <a:ea typeface="+mj-ea"/>
                </a:rPr>
                <a:t>小组分工及总结</a:t>
              </a:r>
            </a:p>
          </p:txBody>
        </p:sp>
        <p:sp>
          <p:nvSpPr>
            <p:cNvPr id="10" name="矩形 9"/>
            <p:cNvSpPr/>
            <p:nvPr>
              <p:custDataLst>
                <p:tags r:id="rId3"/>
              </p:custDataLst>
            </p:nvPr>
          </p:nvSpPr>
          <p:spPr>
            <a:xfrm>
              <a:off x="6595208" y="4469493"/>
              <a:ext cx="640862" cy="47412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rPr>
                <a:t>05</a:t>
              </a:r>
              <a:endParaRPr lang="zh-CN" altLang="en-US" sz="20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0"/>
          </p:nvPr>
        </p:nvSpPr>
        <p:spPr>
          <a:xfrm>
            <a:off x="5673205" y="2226868"/>
            <a:ext cx="803910" cy="747395"/>
          </a:xfrm>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a:lstStyle/>
          <a:p>
            <a:r>
              <a:rPr lang="en-US" altLang="zh-CN"/>
              <a:t>05</a:t>
            </a:r>
            <a:endParaRPr lang="zh-CN" altLang="en-US"/>
          </a:p>
        </p:txBody>
      </p:sp>
      <p:sp>
        <p:nvSpPr>
          <p:cNvPr id="19" name="文本占位符 18"/>
          <p:cNvSpPr>
            <a:spLocks noGrp="1"/>
          </p:cNvSpPr>
          <p:nvPr>
            <p:ph type="body" sz="quarter" idx="12"/>
          </p:nvPr>
        </p:nvSpPr>
        <p:spPr>
          <a:xfrm>
            <a:off x="2608162" y="3233952"/>
            <a:ext cx="6975676" cy="738505"/>
          </a:xfrm>
          <a:prstGeom prst="rect">
            <a:avLst/>
          </a:prstGeom>
        </p:spPr>
        <p:txBody>
          <a:bodyPr/>
          <a:lstStyle/>
          <a:p>
            <a:r>
              <a:rPr dirty="0"/>
              <a:t>小组分工及</a:t>
            </a:r>
            <a:r>
              <a:rPr lang="zh-CN" altLang="en-US" dirty="0"/>
              <a:t>总结</a:t>
            </a:r>
            <a:endParaRPr dirty="0"/>
          </a:p>
        </p:txBody>
      </p:sp>
      <p:sp>
        <p:nvSpPr>
          <p:cNvPr id="17" name="文本占位符 16"/>
          <p:cNvSpPr>
            <a:spLocks noGrp="1"/>
          </p:cNvSpPr>
          <p:nvPr>
            <p:ph type="body" sz="quarter" idx="14"/>
          </p:nvPr>
        </p:nvSpPr>
        <p:spPr>
          <a:custGeom>
            <a:avLst/>
            <a:gdLst>
              <a:gd name="connsiteX0" fmla="*/ 0 w 2059940"/>
              <a:gd name="connsiteY0" fmla="*/ 0 h 276999"/>
              <a:gd name="connsiteX1" fmla="*/ 2059940 w 2059940"/>
              <a:gd name="connsiteY1" fmla="*/ 0 h 276999"/>
              <a:gd name="connsiteX2" fmla="*/ 2059940 w 2059940"/>
              <a:gd name="connsiteY2" fmla="*/ 276999 h 276999"/>
              <a:gd name="connsiteX3" fmla="*/ 0 w 2059940"/>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2059940" h="276999">
                <a:moveTo>
                  <a:pt x="0" y="0"/>
                </a:moveTo>
                <a:lnTo>
                  <a:pt x="2059940" y="0"/>
                </a:lnTo>
                <a:lnTo>
                  <a:pt x="2059940" y="276999"/>
                </a:lnTo>
                <a:lnTo>
                  <a:pt x="0" y="276999"/>
                </a:lnTo>
                <a:close/>
              </a:path>
            </a:pathLst>
          </a:custGeom>
        </p:spPr>
        <p:txBody>
          <a:bodyPr/>
          <a:lstStyle/>
          <a:p>
            <a:r>
              <a:rPr lang="en-US" altLang="zh-CN"/>
              <a:t>Part five</a:t>
            </a: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prstGeom prst="rect">
            <a:avLst/>
          </a:prstGeom>
        </p:spPr>
        <p:txBody>
          <a:bodyPr>
            <a:normAutofit/>
          </a:bodyPr>
          <a:lstStyle/>
          <a:p>
            <a:r>
              <a:rPr lang="en-US" altLang="zh-CN" dirty="0">
                <a:latin typeface="+mj-ea"/>
              </a:rPr>
              <a:t>05.</a:t>
            </a:r>
            <a:r>
              <a:rPr lang="zh-CN" altLang="en-US" dirty="0">
                <a:latin typeface="+mj-ea"/>
              </a:rPr>
              <a:t>小组分工及总结</a:t>
            </a:r>
            <a:r>
              <a:rPr lang="en-US" altLang="zh-CN" dirty="0">
                <a:latin typeface="+mj-ea"/>
              </a:rPr>
              <a:t>——</a:t>
            </a:r>
            <a:r>
              <a:rPr lang="zh-CN" altLang="en-US" dirty="0">
                <a:latin typeface="+mj-ea"/>
              </a:rPr>
              <a:t>小组分工</a:t>
            </a:r>
          </a:p>
        </p:txBody>
      </p:sp>
      <p:grpSp>
        <p:nvGrpSpPr>
          <p:cNvPr id="39" name="组合 38">
            <a:extLst>
              <a:ext uri="{FF2B5EF4-FFF2-40B4-BE49-F238E27FC236}">
                <a16:creationId xmlns:a16="http://schemas.microsoft.com/office/drawing/2014/main" id="{27E588F4-54BA-02C2-0B1D-ED4484DE2C11}"/>
              </a:ext>
            </a:extLst>
          </p:cNvPr>
          <p:cNvGrpSpPr/>
          <p:nvPr/>
        </p:nvGrpSpPr>
        <p:grpSpPr>
          <a:xfrm>
            <a:off x="1026162" y="1796553"/>
            <a:ext cx="9970302" cy="3718327"/>
            <a:chOff x="711202" y="1816873"/>
            <a:chExt cx="9970302" cy="3718327"/>
          </a:xfrm>
        </p:grpSpPr>
        <p:sp>
          <p:nvSpPr>
            <p:cNvPr id="5" name="直线"/>
            <p:cNvSpPr>
              <a:spLocks noChangeShapeType="1"/>
            </p:cNvSpPr>
            <p:nvPr/>
          </p:nvSpPr>
          <p:spPr bwMode="auto">
            <a:xfrm>
              <a:off x="1864723" y="3619864"/>
              <a:ext cx="7665357" cy="10550"/>
            </a:xfrm>
            <a:prstGeom prst="line">
              <a:avLst/>
            </a:prstGeom>
            <a:noFill/>
            <a:ln w="38100" cap="flat" cmpd="sng">
              <a:solidFill>
                <a:srgbClr val="DBDEDE"/>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6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6" name="组合 5"/>
            <p:cNvGrpSpPr/>
            <p:nvPr/>
          </p:nvGrpSpPr>
          <p:grpSpPr>
            <a:xfrm>
              <a:off x="2795513" y="3233043"/>
              <a:ext cx="5722553" cy="772914"/>
              <a:chOff x="1982713" y="3042543"/>
              <a:chExt cx="5722553" cy="772914"/>
            </a:xfrm>
          </p:grpSpPr>
          <p:grpSp>
            <p:nvGrpSpPr>
              <p:cNvPr id="19" name="组合 18"/>
              <p:cNvGrpSpPr/>
              <p:nvPr/>
            </p:nvGrpSpPr>
            <p:grpSpPr>
              <a:xfrm>
                <a:off x="1982713" y="3042543"/>
                <a:ext cx="772914" cy="772914"/>
                <a:chOff x="2087409" y="3042543"/>
                <a:chExt cx="772914" cy="772914"/>
              </a:xfrm>
            </p:grpSpPr>
            <p:sp>
              <p:nvSpPr>
                <p:cNvPr id="35" name="椭圆4"/>
                <p:cNvSpPr/>
                <p:nvPr/>
              </p:nvSpPr>
              <p:spPr bwMode="auto">
                <a:xfrm>
                  <a:off x="2087409" y="3042543"/>
                  <a:ext cx="772914" cy="772914"/>
                </a:xfrm>
                <a:prstGeom prst="ellipse">
                  <a:avLst/>
                </a:pr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6" name="椭圆1"/>
                <p:cNvSpPr/>
                <p:nvPr/>
              </p:nvSpPr>
              <p:spPr bwMode="auto">
                <a:xfrm>
                  <a:off x="2146416" y="3101550"/>
                  <a:ext cx="654900" cy="654900"/>
                </a:xfrm>
                <a:prstGeom prst="ellipse">
                  <a:avLst/>
                </a:prstGeom>
                <a:noFill/>
                <a:ln w="19050" cap="flat" cmpd="sng">
                  <a:solidFill>
                    <a:schemeClr val="bg1">
                      <a:lumMod val="85000"/>
                    </a:scheme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7" name="椭圆4"/>
                <p:cNvSpPr/>
                <p:nvPr/>
              </p:nvSpPr>
              <p:spPr bwMode="auto">
                <a:xfrm>
                  <a:off x="2270257" y="3225391"/>
                  <a:ext cx="407218" cy="407218"/>
                </a:xfrm>
                <a:prstGeom prst="ellipse">
                  <a:avLst/>
                </a:prstGeom>
                <a:solidFill>
                  <a:schemeClr val="accent1"/>
                </a:solidFill>
                <a:ln>
                  <a:noFill/>
                </a:ln>
                <a:effectLst/>
              </p:spPr>
              <p:txBody>
                <a:bodyPr lIns="50800" tIns="50800" rIns="50800" bIns="50800" anchor="ctr"/>
                <a:lstStyle/>
                <a:p>
                  <a:pPr algn="ctr" eaLnBrk="1">
                    <a:defRPr/>
                  </a:pPr>
                  <a:endParaRPr lang="x-none" altLang="x-none"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8" name="椭圆4"/>
                <p:cNvSpPr/>
                <p:nvPr/>
              </p:nvSpPr>
              <p:spPr bwMode="auto">
                <a:xfrm>
                  <a:off x="2355118" y="3310252"/>
                  <a:ext cx="237496" cy="237496"/>
                </a:xfrm>
                <a:prstGeom prst="ellipse">
                  <a:avLst/>
                </a:prstGeom>
                <a:solidFill>
                  <a:schemeClr val="bg1"/>
                </a:solidFill>
                <a:ln>
                  <a:noFill/>
                </a:ln>
                <a:effectLst/>
              </p:spPr>
              <p:txBody>
                <a:bodyPr lIns="0" tIns="0" rIns="0" bIns="0" anchor="ctr"/>
                <a:lstStyle/>
                <a:p>
                  <a:pPr algn="ctr" eaLnBrk="1">
                    <a:defRPr/>
                  </a:pPr>
                  <a:endParaRPr lang="x-none" altLang="x-none" sz="1200" dirty="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nvGrpSpPr>
              <p:cNvPr id="20" name="组合 19"/>
              <p:cNvGrpSpPr/>
              <p:nvPr/>
            </p:nvGrpSpPr>
            <p:grpSpPr>
              <a:xfrm>
                <a:off x="4457168" y="3042543"/>
                <a:ext cx="773643" cy="772914"/>
                <a:chOff x="4080522" y="3042543"/>
                <a:chExt cx="773643" cy="772914"/>
              </a:xfrm>
            </p:grpSpPr>
            <p:sp>
              <p:nvSpPr>
                <p:cNvPr id="31" name="椭圆3"/>
                <p:cNvSpPr/>
                <p:nvPr/>
              </p:nvSpPr>
              <p:spPr bwMode="auto">
                <a:xfrm>
                  <a:off x="4080522" y="3042543"/>
                  <a:ext cx="773643" cy="772914"/>
                </a:xfrm>
                <a:prstGeom prst="ellipse">
                  <a:avLst/>
                </a:pr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2" name="椭圆2"/>
                <p:cNvSpPr/>
                <p:nvPr/>
              </p:nvSpPr>
              <p:spPr bwMode="auto">
                <a:xfrm>
                  <a:off x="4139529" y="3101550"/>
                  <a:ext cx="655629" cy="654900"/>
                </a:xfrm>
                <a:prstGeom prst="ellipse">
                  <a:avLst/>
                </a:prstGeom>
                <a:noFill/>
                <a:ln w="19050" cap="flat" cmpd="sng">
                  <a:solidFill>
                    <a:schemeClr val="bg1">
                      <a:lumMod val="85000"/>
                    </a:scheme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3" name="椭圆3"/>
                <p:cNvSpPr/>
                <p:nvPr/>
              </p:nvSpPr>
              <p:spPr bwMode="auto">
                <a:xfrm>
                  <a:off x="4264098" y="3225391"/>
                  <a:ext cx="406490" cy="407218"/>
                </a:xfrm>
                <a:prstGeom prst="ellipse">
                  <a:avLst/>
                </a:prstGeom>
                <a:solidFill>
                  <a:schemeClr val="accent2"/>
                </a:solidFill>
                <a:ln>
                  <a:noFill/>
                </a:ln>
                <a:effectLst/>
              </p:spPr>
              <p:txBody>
                <a:bodyPr lIns="50800" tIns="50800" rIns="50800" bIns="50800" anchor="ctr"/>
                <a:lstStyle/>
                <a:p>
                  <a:pPr algn="ctr" eaLnBrk="1">
                    <a:defRPr/>
                  </a:pPr>
                  <a:endParaRPr lang="x-none" altLang="x-none"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nvGrpSpPr>
              <p:cNvPr id="21" name="组合 20"/>
              <p:cNvGrpSpPr/>
              <p:nvPr/>
            </p:nvGrpSpPr>
            <p:grpSpPr>
              <a:xfrm>
                <a:off x="6932352" y="3042543"/>
                <a:ext cx="772914" cy="772914"/>
                <a:chOff x="2087409" y="3042543"/>
                <a:chExt cx="772914" cy="772914"/>
              </a:xfrm>
            </p:grpSpPr>
            <p:sp>
              <p:nvSpPr>
                <p:cNvPr id="27" name="椭圆2"/>
                <p:cNvSpPr/>
                <p:nvPr/>
              </p:nvSpPr>
              <p:spPr bwMode="auto">
                <a:xfrm>
                  <a:off x="2087409" y="3042543"/>
                  <a:ext cx="772914" cy="772914"/>
                </a:xfrm>
                <a:prstGeom prst="ellipse">
                  <a:avLst/>
                </a:pr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8" name="椭圆3"/>
                <p:cNvSpPr/>
                <p:nvPr/>
              </p:nvSpPr>
              <p:spPr bwMode="auto">
                <a:xfrm>
                  <a:off x="2146416" y="3101550"/>
                  <a:ext cx="654900" cy="654900"/>
                </a:xfrm>
                <a:prstGeom prst="ellipse">
                  <a:avLst/>
                </a:prstGeom>
                <a:noFill/>
                <a:ln w="19050" cap="flat" cmpd="sng">
                  <a:solidFill>
                    <a:schemeClr val="bg1">
                      <a:lumMod val="85000"/>
                    </a:scheme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9" name="椭圆2"/>
                <p:cNvSpPr/>
                <p:nvPr/>
              </p:nvSpPr>
              <p:spPr bwMode="auto">
                <a:xfrm>
                  <a:off x="2270257" y="3225391"/>
                  <a:ext cx="407218" cy="407218"/>
                </a:xfrm>
                <a:prstGeom prst="ellipse">
                  <a:avLst/>
                </a:prstGeom>
                <a:solidFill>
                  <a:schemeClr val="accent1"/>
                </a:solidFill>
                <a:ln>
                  <a:noFill/>
                </a:ln>
                <a:effectLst/>
              </p:spPr>
              <p:txBody>
                <a:bodyPr lIns="50800" tIns="50800" rIns="50800" bIns="50800" anchor="ctr"/>
                <a:lstStyle/>
                <a:p>
                  <a:pPr algn="ctr" eaLnBrk="1">
                    <a:defRPr/>
                  </a:pPr>
                  <a:endParaRPr lang="x-none" altLang="x-none"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sp>
          <p:nvSpPr>
            <p:cNvPr id="7" name="文本框 22"/>
            <p:cNvSpPr txBox="1"/>
            <p:nvPr/>
          </p:nvSpPr>
          <p:spPr>
            <a:xfrm>
              <a:off x="1588032" y="1816873"/>
              <a:ext cx="325755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2000" dirty="0">
                  <a:latin typeface="+mj-ea"/>
                  <a:ea typeface="+mj-ea"/>
                </a:rPr>
                <a:t>何佳莹</a:t>
              </a:r>
            </a:p>
          </p:txBody>
        </p:sp>
        <p:sp>
          <p:nvSpPr>
            <p:cNvPr id="8" name="文本框 23"/>
            <p:cNvSpPr txBox="1"/>
            <p:nvPr/>
          </p:nvSpPr>
          <p:spPr>
            <a:xfrm>
              <a:off x="711202" y="2186205"/>
              <a:ext cx="4742343" cy="7029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30000"/>
                </a:lnSpc>
              </a:pPr>
              <a:r>
                <a:rPr lang="zh-CN" altLang="en-US" sz="1600" dirty="0">
                  <a:solidFill>
                    <a:schemeClr val="tx1">
                      <a:lumMod val="75000"/>
                      <a:lumOff val="25000"/>
                    </a:schemeClr>
                  </a:solidFill>
                  <a:latin typeface="+mn-ea"/>
                </a:rPr>
                <a:t>程序运行环境，第四部分的程序实现和实验结果展示，损失函数，代码编写，文档撰写，成果汇报</a:t>
              </a:r>
            </a:p>
          </p:txBody>
        </p:sp>
        <p:sp>
          <p:nvSpPr>
            <p:cNvPr id="9" name="文本框 22"/>
            <p:cNvSpPr txBox="1"/>
            <p:nvPr/>
          </p:nvSpPr>
          <p:spPr>
            <a:xfrm>
              <a:off x="4012927" y="4462919"/>
              <a:ext cx="325755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2000" dirty="0">
                  <a:latin typeface="+mj-ea"/>
                  <a:ea typeface="+mj-ea"/>
                </a:rPr>
                <a:t>王佳妮</a:t>
              </a:r>
            </a:p>
          </p:txBody>
        </p:sp>
        <p:sp>
          <p:nvSpPr>
            <p:cNvPr id="10" name="文本框 23"/>
            <p:cNvSpPr txBox="1"/>
            <p:nvPr/>
          </p:nvSpPr>
          <p:spPr>
            <a:xfrm>
              <a:off x="3404966" y="4832251"/>
              <a:ext cx="4473474" cy="7029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30000"/>
                </a:lnSpc>
              </a:pPr>
              <a:r>
                <a:rPr lang="zh-CN" altLang="en-US" sz="1600" dirty="0">
                  <a:solidFill>
                    <a:schemeClr val="tx1">
                      <a:lumMod val="75000"/>
                      <a:lumOff val="25000"/>
                    </a:schemeClr>
                  </a:solidFill>
                  <a:latin typeface="+mn-ea"/>
                </a:rPr>
                <a:t>国内外实验研究，局部时空图创建，时空嵌入，时空同步图卷积模块，文档撰写，</a:t>
              </a:r>
              <a:r>
                <a:rPr lang="en-US" altLang="zh-CN" sz="1600" dirty="0">
                  <a:solidFill>
                    <a:schemeClr val="tx1">
                      <a:lumMod val="75000"/>
                      <a:lumOff val="25000"/>
                    </a:schemeClr>
                  </a:solidFill>
                  <a:latin typeface="+mn-ea"/>
                </a:rPr>
                <a:t>PPT</a:t>
              </a:r>
              <a:r>
                <a:rPr lang="zh-CN" altLang="en-US" sz="1600" dirty="0">
                  <a:solidFill>
                    <a:schemeClr val="tx1">
                      <a:lumMod val="75000"/>
                      <a:lumOff val="25000"/>
                    </a:schemeClr>
                  </a:solidFill>
                  <a:latin typeface="+mn-ea"/>
                </a:rPr>
                <a:t>制作</a:t>
              </a:r>
            </a:p>
          </p:txBody>
        </p:sp>
        <p:sp>
          <p:nvSpPr>
            <p:cNvPr id="11" name="文本框 22"/>
            <p:cNvSpPr txBox="1"/>
            <p:nvPr/>
          </p:nvSpPr>
          <p:spPr>
            <a:xfrm>
              <a:off x="6547123" y="1816873"/>
              <a:ext cx="325755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2000" dirty="0">
                  <a:latin typeface="+mj-ea"/>
                  <a:ea typeface="+mj-ea"/>
                </a:rPr>
                <a:t>范济挺</a:t>
              </a:r>
            </a:p>
          </p:txBody>
        </p:sp>
        <p:sp>
          <p:nvSpPr>
            <p:cNvPr id="12" name="文本框 23"/>
            <p:cNvSpPr txBox="1"/>
            <p:nvPr/>
          </p:nvSpPr>
          <p:spPr>
            <a:xfrm>
              <a:off x="5939162" y="2186205"/>
              <a:ext cx="4742342" cy="7029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30000"/>
                </a:lnSpc>
              </a:pPr>
              <a:r>
                <a:rPr lang="zh-CN" altLang="en-US" sz="1600" dirty="0">
                  <a:solidFill>
                    <a:schemeClr val="tx1">
                      <a:lumMod val="75000"/>
                      <a:lumOff val="25000"/>
                    </a:schemeClr>
                  </a:solidFill>
                  <a:latin typeface="+mn-ea"/>
                </a:rPr>
                <a:t>第三部分的增强模型性能相关操作，可视化代码实现，实验背景，实验意义，文档撰写，</a:t>
              </a:r>
              <a:r>
                <a:rPr lang="en-US" altLang="zh-CN" sz="1600" dirty="0">
                  <a:solidFill>
                    <a:schemeClr val="tx1">
                      <a:lumMod val="75000"/>
                      <a:lumOff val="25000"/>
                    </a:schemeClr>
                  </a:solidFill>
                  <a:latin typeface="+mn-ea"/>
                </a:rPr>
                <a:t>PPT</a:t>
              </a:r>
              <a:r>
                <a:rPr lang="zh-CN" altLang="en-US" sz="1600" dirty="0">
                  <a:solidFill>
                    <a:schemeClr val="tx1">
                      <a:lumMod val="75000"/>
                      <a:lumOff val="25000"/>
                    </a:schemeClr>
                  </a:solidFill>
                  <a:latin typeface="+mn-ea"/>
                </a:rPr>
                <a:t>制作</a:t>
              </a:r>
            </a:p>
          </p:txBody>
        </p:sp>
        <p:cxnSp>
          <p:nvCxnSpPr>
            <p:cNvPr id="15" name="直接连接符 14"/>
            <p:cNvCxnSpPr>
              <a:stCxn id="35" idx="0"/>
            </p:cNvCxnSpPr>
            <p:nvPr/>
          </p:nvCxnSpPr>
          <p:spPr>
            <a:xfrm flipV="1">
              <a:off x="3181970" y="2857500"/>
              <a:ext cx="0" cy="37554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106668" y="2857500"/>
              <a:ext cx="0" cy="37554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656789" y="4005957"/>
              <a:ext cx="0" cy="37554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prstGeom prst="rect">
            <a:avLst/>
          </a:prstGeom>
        </p:spPr>
        <p:txBody>
          <a:bodyPr>
            <a:normAutofit/>
          </a:bodyPr>
          <a:lstStyle/>
          <a:p>
            <a:r>
              <a:rPr lang="en-US" altLang="zh-CN" dirty="0">
                <a:latin typeface="+mj-ea"/>
              </a:rPr>
              <a:t>05.</a:t>
            </a:r>
            <a:r>
              <a:rPr lang="zh-CN" altLang="en-US" dirty="0">
                <a:latin typeface="+mj-ea"/>
              </a:rPr>
              <a:t>小组分工及总结</a:t>
            </a:r>
            <a:r>
              <a:rPr lang="en-US" altLang="zh-CN" dirty="0">
                <a:latin typeface="+mj-ea"/>
              </a:rPr>
              <a:t>——</a:t>
            </a:r>
            <a:r>
              <a:rPr lang="zh-CN" altLang="en-US" dirty="0">
                <a:latin typeface="+mj-ea"/>
              </a:rPr>
              <a:t>回顾</a:t>
            </a:r>
          </a:p>
        </p:txBody>
      </p:sp>
      <p:sp>
        <p:nvSpPr>
          <p:cNvPr id="43" name="矩形 42"/>
          <p:cNvSpPr/>
          <p:nvPr/>
        </p:nvSpPr>
        <p:spPr>
          <a:xfrm rot="16200000">
            <a:off x="6751427" y="975739"/>
            <a:ext cx="3380996" cy="5262122"/>
          </a:xfrm>
          <a:prstGeom prst="rect">
            <a:avLst/>
          </a:prstGeom>
          <a:solidFill>
            <a:schemeClr val="accent2">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16200000">
            <a:off x="6841264" y="975739"/>
            <a:ext cx="3947332" cy="5262122"/>
          </a:xfrm>
          <a:prstGeom prst="rect">
            <a:avLst/>
          </a:prstGeom>
          <a:solidFill>
            <a:schemeClr val="accent2">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16200000">
            <a:off x="6931100" y="975739"/>
            <a:ext cx="4513668" cy="5262122"/>
          </a:xfrm>
          <a:prstGeom prst="rect">
            <a:avLst/>
          </a:prstGeom>
          <a:solidFill>
            <a:schemeClr val="accent2">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6929878" y="1066798"/>
            <a:ext cx="5262122" cy="5080004"/>
          </a:xfrm>
          <a:custGeom>
            <a:avLst/>
            <a:gdLst>
              <a:gd name="connsiteX0" fmla="*/ 0 w 5262122"/>
              <a:gd name="connsiteY0" fmla="*/ 0 h 5080004"/>
              <a:gd name="connsiteX1" fmla="*/ 5262122 w 5262122"/>
              <a:gd name="connsiteY1" fmla="*/ 0 h 5080004"/>
              <a:gd name="connsiteX2" fmla="*/ 5262122 w 5262122"/>
              <a:gd name="connsiteY2" fmla="*/ 5080004 h 5080004"/>
              <a:gd name="connsiteX3" fmla="*/ 0 w 5262122"/>
              <a:gd name="connsiteY3" fmla="*/ 5080004 h 5080004"/>
            </a:gdLst>
            <a:ahLst/>
            <a:cxnLst>
              <a:cxn ang="0">
                <a:pos x="connsiteX0" y="connsiteY0"/>
              </a:cxn>
              <a:cxn ang="0">
                <a:pos x="connsiteX1" y="connsiteY1"/>
              </a:cxn>
              <a:cxn ang="0">
                <a:pos x="connsiteX2" y="connsiteY2"/>
              </a:cxn>
              <a:cxn ang="0">
                <a:pos x="connsiteX3" y="connsiteY3"/>
              </a:cxn>
            </a:cxnLst>
            <a:rect l="l" t="t" r="r" b="b"/>
            <a:pathLst>
              <a:path w="5262122" h="5080004">
                <a:moveTo>
                  <a:pt x="0" y="0"/>
                </a:moveTo>
                <a:lnTo>
                  <a:pt x="5262122" y="0"/>
                </a:lnTo>
                <a:lnTo>
                  <a:pt x="5262122" y="5080004"/>
                </a:lnTo>
                <a:lnTo>
                  <a:pt x="0" y="5080004"/>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643712" y="1447515"/>
            <a:ext cx="4826635" cy="4012565"/>
            <a:chOff x="643712" y="1447515"/>
            <a:chExt cx="4826635" cy="4012565"/>
          </a:xfrm>
        </p:grpSpPr>
        <p:cxnSp>
          <p:nvCxnSpPr>
            <p:cNvPr id="48" name="直接连接符 47"/>
            <p:cNvCxnSpPr/>
            <p:nvPr/>
          </p:nvCxnSpPr>
          <p:spPr>
            <a:xfrm>
              <a:off x="746009" y="1447515"/>
              <a:ext cx="0" cy="4012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643712" y="2992244"/>
              <a:ext cx="208776" cy="208772"/>
            </a:xfrm>
            <a:prstGeom prst="ellipse">
              <a:avLst/>
            </a:prstGeom>
            <a:solidFill>
              <a:schemeClr val="accent2">
                <a:alpha val="20000"/>
              </a:schemeClr>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43712" y="4079922"/>
              <a:ext cx="208776" cy="208772"/>
            </a:xfrm>
            <a:prstGeom prst="ellipse">
              <a:avLst/>
            </a:prstGeom>
            <a:solidFill>
              <a:schemeClr val="accent1">
                <a:alpha val="20000"/>
              </a:schemeClr>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643712" y="1870452"/>
              <a:ext cx="4826635" cy="846455"/>
              <a:chOff x="643712" y="1870452"/>
              <a:chExt cx="4826635" cy="846455"/>
            </a:xfrm>
          </p:grpSpPr>
          <p:sp>
            <p:nvSpPr>
              <p:cNvPr id="62" name="椭圆 61"/>
              <p:cNvSpPr/>
              <p:nvPr/>
            </p:nvSpPr>
            <p:spPr>
              <a:xfrm>
                <a:off x="643712" y="1904566"/>
                <a:ext cx="208776" cy="208772"/>
              </a:xfrm>
              <a:prstGeom prst="ellipse">
                <a:avLst/>
              </a:prstGeom>
              <a:solidFill>
                <a:schemeClr val="accent1">
                  <a:alpha val="20000"/>
                </a:schemeClr>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22"/>
              <p:cNvSpPr txBox="1"/>
              <p:nvPr/>
            </p:nvSpPr>
            <p:spPr>
              <a:xfrm>
                <a:off x="1263588" y="1870452"/>
                <a:ext cx="3257550"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sz="2000">
                    <a:latin typeface="+mj-ea"/>
                    <a:ea typeface="+mj-ea"/>
                  </a:rPr>
                  <a:t>局部空间-时间图的建立</a:t>
                </a:r>
              </a:p>
            </p:txBody>
          </p:sp>
          <p:sp>
            <p:nvSpPr>
              <p:cNvPr id="64" name="文本框 23"/>
              <p:cNvSpPr txBox="1"/>
              <p:nvPr/>
            </p:nvSpPr>
            <p:spPr>
              <a:xfrm>
                <a:off x="1263472" y="2217797"/>
                <a:ext cx="4206875" cy="499110"/>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30000"/>
                  </a:lnSpc>
                </a:pPr>
                <a:r>
                  <a:rPr lang="zh-CN" altLang="en-US" sz="1400">
                    <a:sym typeface="+mn-ea"/>
                  </a:rPr>
                  <a:t>通过连接空间网络中节点在不同时间步骤的状态，以构建对时间变化敏感的图结构</a:t>
                </a:r>
              </a:p>
            </p:txBody>
          </p:sp>
          <p:sp>
            <p:nvSpPr>
              <p:cNvPr id="65" name="椭圆 64"/>
              <p:cNvSpPr/>
              <p:nvPr/>
            </p:nvSpPr>
            <p:spPr>
              <a:xfrm>
                <a:off x="688116" y="1948969"/>
                <a:ext cx="119968" cy="11996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22"/>
            <p:cNvSpPr txBox="1"/>
            <p:nvPr/>
          </p:nvSpPr>
          <p:spPr>
            <a:xfrm>
              <a:off x="1263588" y="2958130"/>
              <a:ext cx="3257550"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a:solidFill>
                    <a:schemeClr val="accent2"/>
                  </a:solidFill>
                  <a:latin typeface="+mj-ea"/>
                  <a:ea typeface="+mj-ea"/>
                </a:rPr>
                <a:t>时空嵌入</a:t>
              </a:r>
            </a:p>
          </p:txBody>
        </p:sp>
        <p:sp>
          <p:nvSpPr>
            <p:cNvPr id="54" name="文本框 23"/>
            <p:cNvSpPr txBox="1"/>
            <p:nvPr/>
          </p:nvSpPr>
          <p:spPr>
            <a:xfrm>
              <a:off x="1263472" y="3305525"/>
              <a:ext cx="4169410" cy="55880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30000"/>
                </a:lnSpc>
              </a:pPr>
              <a:r>
                <a:rPr lang="zh-CN" altLang="en-US" sz="1400">
                  <a:solidFill>
                    <a:schemeClr val="tx1">
                      <a:lumMod val="75000"/>
                      <a:lumOff val="25000"/>
                    </a:schemeClr>
                  </a:solidFill>
                  <a:latin typeface="+mn-ea"/>
                </a:rPr>
                <a:t>加入时间和空间嵌入矩阵，增强模型对时间和空间属性的捕捉能力。</a:t>
              </a:r>
            </a:p>
          </p:txBody>
        </p:sp>
        <p:sp>
          <p:nvSpPr>
            <p:cNvPr id="55" name="椭圆 54"/>
            <p:cNvSpPr/>
            <p:nvPr/>
          </p:nvSpPr>
          <p:spPr>
            <a:xfrm>
              <a:off x="688116" y="3036647"/>
              <a:ext cx="119968" cy="119966"/>
            </a:xfrm>
            <a:prstGeom prst="ellipse">
              <a:avLst/>
            </a:prstGeom>
            <a:solidFill>
              <a:schemeClr val="accent2"/>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22"/>
            <p:cNvSpPr txBox="1"/>
            <p:nvPr/>
          </p:nvSpPr>
          <p:spPr>
            <a:xfrm>
              <a:off x="1263588" y="4045808"/>
              <a:ext cx="3257550"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a:latin typeface="+mj-ea"/>
                  <a:ea typeface="+mj-ea"/>
                </a:rPr>
                <a:t>模型创新</a:t>
              </a:r>
            </a:p>
          </p:txBody>
        </p:sp>
        <p:sp>
          <p:nvSpPr>
            <p:cNvPr id="58" name="椭圆 57"/>
            <p:cNvSpPr/>
            <p:nvPr/>
          </p:nvSpPr>
          <p:spPr>
            <a:xfrm>
              <a:off x="688116" y="4124325"/>
              <a:ext cx="119968" cy="11996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23"/>
            <p:cNvSpPr txBox="1"/>
            <p:nvPr/>
          </p:nvSpPr>
          <p:spPr>
            <a:xfrm>
              <a:off x="1263588" y="4453298"/>
              <a:ext cx="3798207" cy="55880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30000"/>
                </a:lnSpc>
              </a:pPr>
              <a:r>
                <a:rPr lang="zh-CN" altLang="en-US" sz="1400">
                  <a:solidFill>
                    <a:schemeClr val="tx1">
                      <a:lumMod val="75000"/>
                      <a:lumOff val="25000"/>
                    </a:schemeClr>
                  </a:solidFill>
                  <a:latin typeface="+mn-ea"/>
                </a:rPr>
                <a:t>引入了空间-时间同步图卷积网络（STSGCN），一种高效处理和预测空间-时间网络数据的模型。</a:t>
              </a:r>
            </a:p>
          </p:txBody>
        </p:sp>
      </p:grpSp>
      <p:pic>
        <p:nvPicPr>
          <p:cNvPr id="3" name="https://photo-static-api.fotomore.com/creative/vcg/400/new/VCG41N878405708.jpg?uid=386&amp;timestamp=1704551029&amp;sign=9bf5cb744e09ebb3cdb78cf78fd9ebc8" descr="多次曝光女商人触摸数码平板电脑"/>
          <p:cNvPicPr>
            <a:picLocks noChangeAspect="1"/>
          </p:cNvPicPr>
          <p:nvPr/>
        </p:nvPicPr>
        <p:blipFill>
          <a:blip r:embed="rId4"/>
          <a:srcRect r="29031"/>
          <a:stretch>
            <a:fillRect/>
          </a:stretch>
        </p:blipFill>
        <p:spPr>
          <a:xfrm>
            <a:off x="6929755" y="1108710"/>
            <a:ext cx="5262245" cy="5038090"/>
          </a:xfrm>
          <a:prstGeom prst="rect">
            <a:avLst/>
          </a:prstGeom>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prstGeom prst="rect">
            <a:avLst/>
          </a:prstGeom>
        </p:spPr>
        <p:txBody>
          <a:bodyPr>
            <a:normAutofit/>
          </a:bodyPr>
          <a:lstStyle/>
          <a:p>
            <a:r>
              <a:rPr lang="en-US" altLang="zh-CN" dirty="0">
                <a:latin typeface="+mj-ea"/>
              </a:rPr>
              <a:t>05.</a:t>
            </a:r>
            <a:r>
              <a:rPr lang="zh-CN" altLang="en-US" dirty="0">
                <a:latin typeface="+mj-ea"/>
              </a:rPr>
              <a:t>小组分工及总结</a:t>
            </a:r>
            <a:r>
              <a:rPr lang="en-US" altLang="zh-CN" dirty="0">
                <a:latin typeface="+mj-ea"/>
              </a:rPr>
              <a:t>——</a:t>
            </a:r>
            <a:r>
              <a:rPr lang="zh-CN" altLang="en-US" dirty="0">
                <a:latin typeface="+mj-ea"/>
              </a:rPr>
              <a:t>展望</a:t>
            </a:r>
          </a:p>
        </p:txBody>
      </p:sp>
      <p:sp>
        <p:nvSpPr>
          <p:cNvPr id="43" name="矩形 42"/>
          <p:cNvSpPr/>
          <p:nvPr/>
        </p:nvSpPr>
        <p:spPr>
          <a:xfrm rot="16200000">
            <a:off x="6751427" y="975739"/>
            <a:ext cx="3380996" cy="5262122"/>
          </a:xfrm>
          <a:prstGeom prst="rect">
            <a:avLst/>
          </a:prstGeom>
          <a:solidFill>
            <a:schemeClr val="accent2">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16200000">
            <a:off x="6841264" y="975739"/>
            <a:ext cx="3947332" cy="5262122"/>
          </a:xfrm>
          <a:prstGeom prst="rect">
            <a:avLst/>
          </a:prstGeom>
          <a:solidFill>
            <a:schemeClr val="accent2">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16200000">
            <a:off x="6931100" y="975739"/>
            <a:ext cx="4513668" cy="5262122"/>
          </a:xfrm>
          <a:prstGeom prst="rect">
            <a:avLst/>
          </a:prstGeom>
          <a:solidFill>
            <a:schemeClr val="accent2">
              <a:alpha val="2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6929878" y="1066798"/>
            <a:ext cx="5262122" cy="5080004"/>
          </a:xfrm>
          <a:custGeom>
            <a:avLst/>
            <a:gdLst>
              <a:gd name="connsiteX0" fmla="*/ 0 w 5262122"/>
              <a:gd name="connsiteY0" fmla="*/ 0 h 5080004"/>
              <a:gd name="connsiteX1" fmla="*/ 5262122 w 5262122"/>
              <a:gd name="connsiteY1" fmla="*/ 0 h 5080004"/>
              <a:gd name="connsiteX2" fmla="*/ 5262122 w 5262122"/>
              <a:gd name="connsiteY2" fmla="*/ 5080004 h 5080004"/>
              <a:gd name="connsiteX3" fmla="*/ 0 w 5262122"/>
              <a:gd name="connsiteY3" fmla="*/ 5080004 h 5080004"/>
            </a:gdLst>
            <a:ahLst/>
            <a:cxnLst>
              <a:cxn ang="0">
                <a:pos x="connsiteX0" y="connsiteY0"/>
              </a:cxn>
              <a:cxn ang="0">
                <a:pos x="connsiteX1" y="connsiteY1"/>
              </a:cxn>
              <a:cxn ang="0">
                <a:pos x="connsiteX2" y="connsiteY2"/>
              </a:cxn>
              <a:cxn ang="0">
                <a:pos x="connsiteX3" y="connsiteY3"/>
              </a:cxn>
            </a:cxnLst>
            <a:rect l="l" t="t" r="r" b="b"/>
            <a:pathLst>
              <a:path w="5262122" h="5080004">
                <a:moveTo>
                  <a:pt x="0" y="0"/>
                </a:moveTo>
                <a:lnTo>
                  <a:pt x="5262122" y="0"/>
                </a:lnTo>
                <a:lnTo>
                  <a:pt x="5262122" y="5080004"/>
                </a:lnTo>
                <a:lnTo>
                  <a:pt x="0" y="5080004"/>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643712" y="1447515"/>
            <a:ext cx="4826635" cy="4012565"/>
            <a:chOff x="643712" y="1447515"/>
            <a:chExt cx="4826635" cy="4012565"/>
          </a:xfrm>
        </p:grpSpPr>
        <p:cxnSp>
          <p:nvCxnSpPr>
            <p:cNvPr id="48" name="直接连接符 47"/>
            <p:cNvCxnSpPr/>
            <p:nvPr/>
          </p:nvCxnSpPr>
          <p:spPr>
            <a:xfrm>
              <a:off x="746009" y="1447515"/>
              <a:ext cx="0" cy="4012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643712" y="2992244"/>
              <a:ext cx="208776" cy="208772"/>
            </a:xfrm>
            <a:prstGeom prst="ellipse">
              <a:avLst/>
            </a:prstGeom>
            <a:solidFill>
              <a:schemeClr val="accent2">
                <a:alpha val="20000"/>
              </a:schemeClr>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43712" y="4079922"/>
              <a:ext cx="208776" cy="208772"/>
            </a:xfrm>
            <a:prstGeom prst="ellipse">
              <a:avLst/>
            </a:prstGeom>
            <a:solidFill>
              <a:schemeClr val="accent1">
                <a:alpha val="20000"/>
              </a:schemeClr>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643712" y="1870452"/>
              <a:ext cx="4826635" cy="1063151"/>
              <a:chOff x="643712" y="1870452"/>
              <a:chExt cx="4826635" cy="1063151"/>
            </a:xfrm>
          </p:grpSpPr>
          <p:sp>
            <p:nvSpPr>
              <p:cNvPr id="62" name="椭圆 61"/>
              <p:cNvSpPr/>
              <p:nvPr/>
            </p:nvSpPr>
            <p:spPr>
              <a:xfrm>
                <a:off x="643712" y="1904566"/>
                <a:ext cx="208776" cy="208772"/>
              </a:xfrm>
              <a:prstGeom prst="ellipse">
                <a:avLst/>
              </a:prstGeom>
              <a:solidFill>
                <a:schemeClr val="accent1">
                  <a:alpha val="20000"/>
                </a:schemeClr>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22"/>
              <p:cNvSpPr txBox="1"/>
              <p:nvPr/>
            </p:nvSpPr>
            <p:spPr>
              <a:xfrm>
                <a:off x="1263588" y="1870452"/>
                <a:ext cx="3257550"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sz="2000">
                    <a:latin typeface="+mj-ea"/>
                    <a:ea typeface="+mj-ea"/>
                  </a:rPr>
                  <a:t>应用扩展</a:t>
                </a:r>
              </a:p>
            </p:txBody>
          </p:sp>
          <p:sp>
            <p:nvSpPr>
              <p:cNvPr id="64" name="文本框 23"/>
              <p:cNvSpPr txBox="1"/>
              <p:nvPr/>
            </p:nvSpPr>
            <p:spPr>
              <a:xfrm>
                <a:off x="1263472" y="2217797"/>
                <a:ext cx="4206875" cy="71580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30000"/>
                  </a:lnSpc>
                </a:pPr>
                <a:r>
                  <a:rPr lang="zh-CN" altLang="en-US" sz="1400">
                    <a:sym typeface="+mn-ea"/>
                  </a:rPr>
                  <a:t>STSGCN可以应用于多种空间-时间数据分析领域，如交通流量预测、环境监测、社交网络分析等。</a:t>
                </a:r>
                <a:endParaRPr lang="zh-CN" altLang="en-US" sz="1400">
                  <a:solidFill>
                    <a:schemeClr val="tx1">
                      <a:lumMod val="75000"/>
                      <a:lumOff val="25000"/>
                    </a:schemeClr>
                  </a:solidFill>
                  <a:latin typeface="+mn-ea"/>
                </a:endParaRPr>
              </a:p>
            </p:txBody>
          </p:sp>
          <p:sp>
            <p:nvSpPr>
              <p:cNvPr id="65" name="椭圆 64"/>
              <p:cNvSpPr/>
              <p:nvPr/>
            </p:nvSpPr>
            <p:spPr>
              <a:xfrm>
                <a:off x="688116" y="1948969"/>
                <a:ext cx="119968" cy="11996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22"/>
            <p:cNvSpPr txBox="1"/>
            <p:nvPr/>
          </p:nvSpPr>
          <p:spPr>
            <a:xfrm>
              <a:off x="1263588" y="2958130"/>
              <a:ext cx="3257550"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a:solidFill>
                    <a:schemeClr val="accent2"/>
                  </a:solidFill>
                  <a:latin typeface="+mj-ea"/>
                  <a:ea typeface="+mj-ea"/>
                </a:rPr>
                <a:t>技术进步</a:t>
              </a:r>
            </a:p>
          </p:txBody>
        </p:sp>
        <p:sp>
          <p:nvSpPr>
            <p:cNvPr id="54" name="文本框 23"/>
            <p:cNvSpPr txBox="1"/>
            <p:nvPr/>
          </p:nvSpPr>
          <p:spPr>
            <a:xfrm>
              <a:off x="1263472" y="3305525"/>
              <a:ext cx="4169410" cy="55880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30000"/>
                </a:lnSpc>
              </a:pPr>
              <a:r>
                <a:rPr lang="zh-CN" altLang="en-US" sz="1400">
                  <a:solidFill>
                    <a:schemeClr val="tx1">
                      <a:lumMod val="75000"/>
                      <a:lumOff val="25000"/>
                    </a:schemeClr>
                  </a:solidFill>
                  <a:latin typeface="+mn-ea"/>
                </a:rPr>
                <a:t>探索结合其他深度学习技术，如循环神经网络（RNN）或长短期记忆网络（LSTM），以提高预测精度。</a:t>
              </a:r>
            </a:p>
          </p:txBody>
        </p:sp>
        <p:sp>
          <p:nvSpPr>
            <p:cNvPr id="55" name="椭圆 54"/>
            <p:cNvSpPr/>
            <p:nvPr/>
          </p:nvSpPr>
          <p:spPr>
            <a:xfrm>
              <a:off x="688116" y="3036647"/>
              <a:ext cx="119968" cy="119966"/>
            </a:xfrm>
            <a:prstGeom prst="ellipse">
              <a:avLst/>
            </a:prstGeom>
            <a:solidFill>
              <a:schemeClr val="accent2"/>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22"/>
            <p:cNvSpPr txBox="1"/>
            <p:nvPr/>
          </p:nvSpPr>
          <p:spPr>
            <a:xfrm>
              <a:off x="1263588" y="4045808"/>
              <a:ext cx="3257550"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a:latin typeface="+mj-ea"/>
                  <a:ea typeface="+mj-ea"/>
                </a:rPr>
                <a:t>挑战与机遇</a:t>
              </a:r>
            </a:p>
          </p:txBody>
        </p:sp>
        <p:sp>
          <p:nvSpPr>
            <p:cNvPr id="58" name="椭圆 57"/>
            <p:cNvSpPr/>
            <p:nvPr/>
          </p:nvSpPr>
          <p:spPr>
            <a:xfrm>
              <a:off x="688116" y="4124325"/>
              <a:ext cx="119968" cy="11996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23"/>
            <p:cNvSpPr txBox="1"/>
            <p:nvPr/>
          </p:nvSpPr>
          <p:spPr>
            <a:xfrm>
              <a:off x="1263588" y="4453298"/>
              <a:ext cx="3798207" cy="83820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30000"/>
                </a:lnSpc>
              </a:pPr>
              <a:r>
                <a:rPr lang="zh-CN" altLang="en-US" sz="1400">
                  <a:solidFill>
                    <a:schemeClr val="tx1">
                      <a:lumMod val="75000"/>
                      <a:lumOff val="25000"/>
                    </a:schemeClr>
                  </a:solidFill>
                  <a:latin typeface="+mn-ea"/>
                </a:rPr>
                <a:t>随着技术的进步，这种模型有潜力为智能城市、自动驾驶和其他先进技术提供更精确的数据分析和预测。</a:t>
              </a:r>
            </a:p>
          </p:txBody>
        </p:sp>
      </p:grpSp>
      <p:pic>
        <p:nvPicPr>
          <p:cNvPr id="105" name="https://photo-static-api.fotomore.com/creative/vcg/400/new/VCG41N878405708.jpg?uid=386&amp;timestamp=1704551029&amp;sign=9bf5cb744e09ebb3cdb78cf78fd9ebc8" descr="多次曝光女商人触摸数码平板电脑"/>
          <p:cNvPicPr>
            <a:picLocks noChangeAspect="1"/>
          </p:cNvPicPr>
          <p:nvPr>
            <p:custDataLst>
              <p:tags r:id="rId1"/>
            </p:custDataLst>
          </p:nvPr>
        </p:nvPicPr>
        <p:blipFill>
          <a:blip r:embed="rId5"/>
          <a:srcRect r="29031"/>
          <a:stretch>
            <a:fillRect/>
          </a:stretch>
        </p:blipFill>
        <p:spPr>
          <a:xfrm>
            <a:off x="6929755" y="1108710"/>
            <a:ext cx="5262245" cy="5038090"/>
          </a:xfrm>
          <a:prstGeom prst="rect">
            <a:avLst/>
          </a:prstGeom>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游戏机&#10;&#10;描述已自动生成"/>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grpSp>
        <p:nvGrpSpPr>
          <p:cNvPr id="7" name="组合 6"/>
          <p:cNvGrpSpPr/>
          <p:nvPr/>
        </p:nvGrpSpPr>
        <p:grpSpPr>
          <a:xfrm>
            <a:off x="2585017" y="2404709"/>
            <a:ext cx="7021970" cy="1803285"/>
            <a:chOff x="2585017" y="2502663"/>
            <a:chExt cx="7021970" cy="1803285"/>
          </a:xfrm>
        </p:grpSpPr>
        <p:sp>
          <p:nvSpPr>
            <p:cNvPr id="81" name="矩形 80"/>
            <p:cNvSpPr/>
            <p:nvPr/>
          </p:nvSpPr>
          <p:spPr>
            <a:xfrm>
              <a:off x="2585017" y="3290285"/>
              <a:ext cx="7021970" cy="1015663"/>
            </a:xfrm>
            <a:prstGeom prst="rect">
              <a:avLst/>
            </a:prstGeom>
          </p:spPr>
          <p:txBody>
            <a:bodyPr wrap="square" lIns="0" tIns="0" rIns="0" bIns="0">
              <a:spAutoFit/>
            </a:bodyPr>
            <a:lstStyle/>
            <a:p>
              <a:pPr algn="dist" fontAlgn="base"/>
              <a:r>
                <a:rPr lang="zh-CN" altLang="en-US" sz="6600" i="0" spc="600" dirty="0">
                  <a:solidFill>
                    <a:schemeClr val="accent1"/>
                  </a:solidFill>
                  <a:effectLst/>
                  <a:latin typeface="+mj-ea"/>
                  <a:ea typeface="+mj-ea"/>
                </a:rPr>
                <a:t>感谢您的观看</a:t>
              </a:r>
              <a:r>
                <a:rPr lang="en-US" altLang="zh-CN" sz="6600" i="0" spc="600" dirty="0">
                  <a:solidFill>
                    <a:schemeClr val="accent1"/>
                  </a:solidFill>
                  <a:effectLst/>
                  <a:latin typeface="+mj-ea"/>
                  <a:ea typeface="+mj-ea"/>
                </a:rPr>
                <a:t>!</a:t>
              </a:r>
              <a:endParaRPr lang="zh-CN" altLang="en-US" sz="6600" i="0" spc="600" dirty="0">
                <a:solidFill>
                  <a:schemeClr val="accent1"/>
                </a:solidFill>
                <a:effectLst/>
                <a:latin typeface="+mj-ea"/>
                <a:ea typeface="+mj-ea"/>
              </a:endParaRPr>
            </a:p>
          </p:txBody>
        </p:sp>
        <p:sp>
          <p:nvSpPr>
            <p:cNvPr id="6" name="文本框 5"/>
            <p:cNvSpPr txBox="1"/>
            <p:nvPr/>
          </p:nvSpPr>
          <p:spPr>
            <a:xfrm>
              <a:off x="4949240" y="2502663"/>
              <a:ext cx="2346226" cy="646331"/>
            </a:xfrm>
            <a:prstGeom prst="rect">
              <a:avLst/>
            </a:prstGeom>
            <a:noFill/>
          </p:spPr>
          <p:txBody>
            <a:bodyPr wrap="square" rtlCol="0" anchor="t">
              <a:spAutoFit/>
            </a:bodyPr>
            <a:lstStyle/>
            <a:p>
              <a:pPr algn="dist"/>
              <a:r>
                <a:rPr lang="en-US" altLang="zh-CN" sz="3600" dirty="0">
                  <a:solidFill>
                    <a:schemeClr val="accent2"/>
                  </a:solidFill>
                  <a:latin typeface="+mn-ea"/>
                  <a:sym typeface="+mn-ea"/>
                </a:rPr>
                <a:t>THANKS</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0"/>
          </p:nvPr>
        </p:nvSpPr>
        <p:spPr>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a:lstStyle/>
          <a:p>
            <a:r>
              <a:rPr lang="en-US" altLang="zh-CN"/>
              <a:t>01</a:t>
            </a:r>
            <a:endParaRPr lang="zh-CN" altLang="en-US"/>
          </a:p>
        </p:txBody>
      </p:sp>
      <p:sp>
        <p:nvSpPr>
          <p:cNvPr id="19" name="文本占位符 18"/>
          <p:cNvSpPr>
            <a:spLocks noGrp="1"/>
          </p:cNvSpPr>
          <p:nvPr>
            <p:ph type="body" sz="quarter" idx="12"/>
          </p:nvPr>
        </p:nvSpPr>
        <p:spPr>
          <a:xfrm>
            <a:off x="2608162" y="3233952"/>
            <a:ext cx="6975676" cy="738505"/>
          </a:xfrm>
          <a:prstGeom prst="rect">
            <a:avLst/>
          </a:prstGeom>
        </p:spPr>
        <p:txBody>
          <a:bodyPr/>
          <a:lstStyle/>
          <a:p>
            <a:r>
              <a:rPr lang="zh-CN" altLang="en-US" dirty="0"/>
              <a:t>实验目的</a:t>
            </a:r>
          </a:p>
        </p:txBody>
      </p:sp>
      <p:sp>
        <p:nvSpPr>
          <p:cNvPr id="17" name="文本占位符 16"/>
          <p:cNvSpPr>
            <a:spLocks noGrp="1"/>
          </p:cNvSpPr>
          <p:nvPr>
            <p:ph type="body" sz="quarter" idx="14"/>
          </p:nvPr>
        </p:nvSpPr>
        <p:spPr>
          <a:custGeom>
            <a:avLst/>
            <a:gdLst>
              <a:gd name="connsiteX0" fmla="*/ 0 w 2059940"/>
              <a:gd name="connsiteY0" fmla="*/ 0 h 276999"/>
              <a:gd name="connsiteX1" fmla="*/ 2059940 w 2059940"/>
              <a:gd name="connsiteY1" fmla="*/ 0 h 276999"/>
              <a:gd name="connsiteX2" fmla="*/ 2059940 w 2059940"/>
              <a:gd name="connsiteY2" fmla="*/ 276999 h 276999"/>
              <a:gd name="connsiteX3" fmla="*/ 0 w 2059940"/>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2059940" h="276999">
                <a:moveTo>
                  <a:pt x="0" y="0"/>
                </a:moveTo>
                <a:lnTo>
                  <a:pt x="2059940" y="0"/>
                </a:lnTo>
                <a:lnTo>
                  <a:pt x="2059940" y="276999"/>
                </a:lnTo>
                <a:lnTo>
                  <a:pt x="0" y="276999"/>
                </a:lnTo>
                <a:close/>
              </a:path>
            </a:pathLst>
          </a:custGeom>
        </p:spPr>
        <p:txBody>
          <a:bodyPr/>
          <a:lstStyle/>
          <a:p>
            <a:r>
              <a:rPr lang="en-US" altLang="zh-CN" dirty="0"/>
              <a:t>Part one</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prstGeom prst="rect">
            <a:avLst/>
          </a:prstGeom>
        </p:spPr>
        <p:txBody>
          <a:bodyPr>
            <a:normAutofit/>
          </a:bodyPr>
          <a:lstStyle/>
          <a:p>
            <a:r>
              <a:rPr lang="en-US" altLang="zh-CN" dirty="0">
                <a:latin typeface="+mj-ea"/>
              </a:rPr>
              <a:t>01.</a:t>
            </a:r>
            <a:r>
              <a:rPr lang="zh-CN" altLang="en-US" dirty="0">
                <a:latin typeface="+mj-ea"/>
              </a:rPr>
              <a:t>实验目的</a:t>
            </a:r>
          </a:p>
        </p:txBody>
      </p:sp>
      <p:pic>
        <p:nvPicPr>
          <p:cNvPr id="2" name="https://photo-static-api.fotomore.com/creative/vcg/400/new/VCG41N870166266.jpg?uid=386&amp;timestamp=1704548350&amp;sign=b27037e22d6c63cdc5ff4f2544f69756" descr="汽车和技术。"/>
          <p:cNvPicPr>
            <a:picLocks noChangeAspect="1"/>
          </p:cNvPicPr>
          <p:nvPr/>
        </p:nvPicPr>
        <p:blipFill>
          <a:blip r:embed="rId3"/>
          <a:stretch>
            <a:fillRect/>
          </a:stretch>
        </p:blipFill>
        <p:spPr>
          <a:xfrm>
            <a:off x="5283835" y="1318260"/>
            <a:ext cx="6331585" cy="4220845"/>
          </a:xfrm>
          <a:prstGeom prst="roundRect">
            <a:avLst/>
          </a:prstGeom>
          <a:effectLst>
            <a:outerShdw blurRad="50800" dist="38100" dir="2700000" algn="tl" rotWithShape="0">
              <a:prstClr val="black">
                <a:alpha val="40000"/>
              </a:prstClr>
            </a:outerShdw>
          </a:effectLst>
        </p:spPr>
      </p:pic>
      <p:sp>
        <p:nvSpPr>
          <p:cNvPr id="177" name="文本框 176"/>
          <p:cNvSpPr txBox="1"/>
          <p:nvPr/>
        </p:nvSpPr>
        <p:spPr>
          <a:xfrm>
            <a:off x="925195" y="1093470"/>
            <a:ext cx="2484120" cy="39878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t>交通流量预测</a:t>
            </a:r>
          </a:p>
        </p:txBody>
      </p:sp>
      <p:sp>
        <p:nvSpPr>
          <p:cNvPr id="178" name="文本框 177"/>
          <p:cNvSpPr txBox="1"/>
          <p:nvPr/>
        </p:nvSpPr>
        <p:spPr>
          <a:xfrm>
            <a:off x="925195" y="1949450"/>
            <a:ext cx="6096000" cy="39878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t>公共交通规划</a:t>
            </a:r>
          </a:p>
        </p:txBody>
      </p:sp>
      <p:sp>
        <p:nvSpPr>
          <p:cNvPr id="179" name="文本框 178"/>
          <p:cNvSpPr txBox="1"/>
          <p:nvPr/>
        </p:nvSpPr>
        <p:spPr>
          <a:xfrm>
            <a:off x="945515" y="2790825"/>
            <a:ext cx="6096000" cy="39878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t>基础设施建设与改造</a:t>
            </a:r>
          </a:p>
        </p:txBody>
      </p:sp>
      <p:sp>
        <p:nvSpPr>
          <p:cNvPr id="180" name="文本框 179"/>
          <p:cNvSpPr txBox="1"/>
          <p:nvPr/>
        </p:nvSpPr>
        <p:spPr>
          <a:xfrm>
            <a:off x="925195" y="3632200"/>
            <a:ext cx="6096000" cy="39878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t>环境影响评估</a:t>
            </a:r>
          </a:p>
        </p:txBody>
      </p:sp>
      <p:sp>
        <p:nvSpPr>
          <p:cNvPr id="181" name="文本框 180"/>
          <p:cNvSpPr txBox="1"/>
          <p:nvPr/>
        </p:nvSpPr>
        <p:spPr>
          <a:xfrm>
            <a:off x="925195" y="4473575"/>
            <a:ext cx="6096000" cy="39878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t>城市区域发展分析</a:t>
            </a:r>
          </a:p>
        </p:txBody>
      </p:sp>
      <p:sp>
        <p:nvSpPr>
          <p:cNvPr id="182" name="文本框 181"/>
          <p:cNvSpPr txBox="1"/>
          <p:nvPr/>
        </p:nvSpPr>
        <p:spPr>
          <a:xfrm>
            <a:off x="945515" y="5242560"/>
            <a:ext cx="6096000" cy="39878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t>应急响应及安全管理</a:t>
            </a:r>
          </a:p>
        </p:txBody>
      </p:sp>
      <p:sp>
        <p:nvSpPr>
          <p:cNvPr id="183" name="文本框 182"/>
          <p:cNvSpPr txBox="1"/>
          <p:nvPr/>
        </p:nvSpPr>
        <p:spPr>
          <a:xfrm>
            <a:off x="945515" y="6011545"/>
            <a:ext cx="6096000" cy="39878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a:t>智慧城市建设</a:t>
            </a:r>
          </a:p>
        </p:txBody>
      </p:sp>
      <p:sp>
        <p:nvSpPr>
          <p:cNvPr id="3" name="文本框 2"/>
          <p:cNvSpPr txBox="1"/>
          <p:nvPr/>
        </p:nvSpPr>
        <p:spPr>
          <a:xfrm>
            <a:off x="3622675" y="147955"/>
            <a:ext cx="8569325" cy="583565"/>
          </a:xfrm>
          <a:prstGeom prst="rect">
            <a:avLst/>
          </a:prstGeom>
          <a:noFill/>
        </p:spPr>
        <p:txBody>
          <a:bodyPr wrap="square" rtlCol="0">
            <a:spAutoFit/>
          </a:bodyPr>
          <a:lstStyle/>
          <a:p>
            <a:r>
              <a:rPr lang="zh-CN" altLang="en-US" sz="1600" b="1"/>
              <a:t>复现论文</a:t>
            </a:r>
            <a:r>
              <a:rPr lang="en-US" altLang="zh-CN" sz="1600" b="1"/>
              <a:t> AAAI 2020</a:t>
            </a:r>
            <a:r>
              <a:rPr lang="zh-CN" altLang="en-US" sz="1600" b="1"/>
              <a:t>的《Spatial-temporal synchronous graph convolutional networks: A new framework for spatial-temporal network data forecasting》</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0"/>
          </p:nvPr>
        </p:nvSpPr>
        <p:spPr>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a:lstStyle/>
          <a:p>
            <a:r>
              <a:rPr lang="en-US" altLang="zh-CN"/>
              <a:t>02</a:t>
            </a:r>
            <a:endParaRPr lang="zh-CN" altLang="en-US"/>
          </a:p>
        </p:txBody>
      </p:sp>
      <p:sp>
        <p:nvSpPr>
          <p:cNvPr id="19" name="文本占位符 18"/>
          <p:cNvSpPr>
            <a:spLocks noGrp="1"/>
          </p:cNvSpPr>
          <p:nvPr>
            <p:ph type="body" sz="quarter" idx="12"/>
          </p:nvPr>
        </p:nvSpPr>
        <p:spPr>
          <a:xfrm>
            <a:off x="2608162" y="3233952"/>
            <a:ext cx="6975676" cy="738505"/>
          </a:xfrm>
          <a:prstGeom prst="rect">
            <a:avLst/>
          </a:prstGeom>
        </p:spPr>
        <p:txBody>
          <a:bodyPr/>
          <a:lstStyle/>
          <a:p>
            <a:r>
              <a:rPr lang="zh-CN" altLang="en-US" dirty="0"/>
              <a:t>实验原理</a:t>
            </a:r>
          </a:p>
        </p:txBody>
      </p:sp>
      <p:sp>
        <p:nvSpPr>
          <p:cNvPr id="17" name="文本占位符 16"/>
          <p:cNvSpPr>
            <a:spLocks noGrp="1"/>
          </p:cNvSpPr>
          <p:nvPr>
            <p:ph type="body" sz="quarter" idx="14"/>
          </p:nvPr>
        </p:nvSpPr>
        <p:spPr>
          <a:custGeom>
            <a:avLst/>
            <a:gdLst>
              <a:gd name="connsiteX0" fmla="*/ 0 w 2059940"/>
              <a:gd name="connsiteY0" fmla="*/ 0 h 276999"/>
              <a:gd name="connsiteX1" fmla="*/ 2059940 w 2059940"/>
              <a:gd name="connsiteY1" fmla="*/ 0 h 276999"/>
              <a:gd name="connsiteX2" fmla="*/ 2059940 w 2059940"/>
              <a:gd name="connsiteY2" fmla="*/ 276999 h 276999"/>
              <a:gd name="connsiteX3" fmla="*/ 0 w 2059940"/>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2059940" h="276999">
                <a:moveTo>
                  <a:pt x="0" y="0"/>
                </a:moveTo>
                <a:lnTo>
                  <a:pt x="2059940" y="0"/>
                </a:lnTo>
                <a:lnTo>
                  <a:pt x="2059940" y="276999"/>
                </a:lnTo>
                <a:lnTo>
                  <a:pt x="0" y="276999"/>
                </a:lnTo>
                <a:close/>
              </a:path>
            </a:pathLst>
          </a:custGeom>
        </p:spPr>
        <p:txBody>
          <a:bodyPr/>
          <a:lstStyle/>
          <a:p>
            <a:r>
              <a:rPr lang="en-US" altLang="zh-CN"/>
              <a:t>Part two</a:t>
            </a: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prstGeom prst="rect">
            <a:avLst/>
          </a:prstGeom>
        </p:spPr>
        <p:txBody>
          <a:bodyPr>
            <a:normAutofit/>
          </a:bodyPr>
          <a:lstStyle/>
          <a:p>
            <a:r>
              <a:rPr lang="en-US" altLang="zh-CN" dirty="0">
                <a:latin typeface="+mj-ea"/>
              </a:rPr>
              <a:t>02.</a:t>
            </a:r>
            <a:r>
              <a:rPr lang="zh-CN" altLang="en-US" dirty="0">
                <a:latin typeface="+mj-ea"/>
              </a:rPr>
              <a:t>实验原理</a:t>
            </a:r>
            <a:r>
              <a:rPr lang="en-US" altLang="zh-CN" dirty="0">
                <a:latin typeface="+mj-ea"/>
              </a:rPr>
              <a:t>——</a:t>
            </a:r>
            <a:r>
              <a:rPr lang="zh-CN" altLang="en-US" dirty="0">
                <a:latin typeface="+mj-ea"/>
              </a:rPr>
              <a:t>相关介绍</a:t>
            </a:r>
          </a:p>
        </p:txBody>
      </p:sp>
      <p:sp>
        <p:nvSpPr>
          <p:cNvPr id="5" name="矩形 4"/>
          <p:cNvSpPr/>
          <p:nvPr/>
        </p:nvSpPr>
        <p:spPr>
          <a:xfrm>
            <a:off x="6695439" y="2353311"/>
            <a:ext cx="4788310" cy="2053044"/>
          </a:xfrm>
          <a:prstGeom prst="rect">
            <a:avLst/>
          </a:prstGeom>
          <a:solidFill>
            <a:srgbClr val="C3CFD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970395" y="2543810"/>
            <a:ext cx="3914140" cy="829945"/>
          </a:xfrm>
          <a:prstGeom prst="rect">
            <a:avLst/>
          </a:prstGeom>
          <a:noFill/>
        </p:spPr>
        <p:txBody>
          <a:bodyPr wrap="square" rtlCol="0">
            <a:spAutoFit/>
          </a:bodyPr>
          <a:lstStyle>
            <a:defPPr>
              <a:defRPr lang="zh-CN"/>
            </a:defPPr>
            <a:lvl1pPr>
              <a:lnSpc>
                <a:spcPct val="100000"/>
              </a:lnSpc>
              <a:defRPr sz="2400" spc="100">
                <a:latin typeface="+mj-ea"/>
                <a:ea typeface="+mj-ea"/>
              </a:defRPr>
            </a:lvl1pPr>
          </a:lstStyle>
          <a:p>
            <a:r>
              <a:rPr lang="zh-CN" altLang="en-US">
                <a:solidFill>
                  <a:schemeClr val="accent1"/>
                </a:solidFill>
              </a:rPr>
              <a:t>空间时间同步图卷积网络（STSGCN）</a:t>
            </a:r>
          </a:p>
        </p:txBody>
      </p:sp>
      <p:sp>
        <p:nvSpPr>
          <p:cNvPr id="7" name="文本框 6"/>
          <p:cNvSpPr txBox="1"/>
          <p:nvPr/>
        </p:nvSpPr>
        <p:spPr>
          <a:xfrm>
            <a:off x="6970292" y="3373773"/>
            <a:ext cx="4164452" cy="702928"/>
          </a:xfrm>
          <a:prstGeom prst="rect">
            <a:avLst/>
          </a:prstGeom>
          <a:noFill/>
        </p:spPr>
        <p:txBody>
          <a:bodyPr wrap="square" rtlCol="0">
            <a:noAutofit/>
          </a:bodyPr>
          <a:lstStyle/>
          <a:p>
            <a:pPr algn="l" fontAlgn="auto">
              <a:lnSpc>
                <a:spcPct val="130000"/>
              </a:lnSpc>
            </a:pPr>
            <a:r>
              <a:rPr lang="zh-CN" altLang="en-US" sz="1600" dirty="0">
                <a:solidFill>
                  <a:schemeClr val="accent1"/>
                </a:solidFill>
                <a:latin typeface="+mn-ea"/>
              </a:rPr>
              <a:t>用于有效地捕获复杂的空间时间相关性和异质性，以解决空间时间网络数据预测问题。</a:t>
            </a:r>
          </a:p>
        </p:txBody>
      </p:sp>
      <p:grpSp>
        <p:nvGrpSpPr>
          <p:cNvPr id="8" name="组合 7"/>
          <p:cNvGrpSpPr/>
          <p:nvPr/>
        </p:nvGrpSpPr>
        <p:grpSpPr>
          <a:xfrm>
            <a:off x="685545" y="1238250"/>
            <a:ext cx="5410454" cy="4794252"/>
            <a:chOff x="842261" y="1802852"/>
            <a:chExt cx="5410454" cy="3956600"/>
          </a:xfrm>
        </p:grpSpPr>
        <p:sp>
          <p:nvSpPr>
            <p:cNvPr id="9" name="文本框 8"/>
            <p:cNvSpPr txBox="1"/>
            <p:nvPr/>
          </p:nvSpPr>
          <p:spPr>
            <a:xfrm>
              <a:off x="846325" y="4698452"/>
              <a:ext cx="5406390" cy="307340"/>
            </a:xfrm>
            <a:prstGeom prst="rect">
              <a:avLst/>
            </a:prstGeom>
            <a:noFill/>
          </p:spPr>
          <p:txBody>
            <a:bodyPr wrap="square" lIns="0" tIns="0" rIns="0" bIns="0" rtlCol="0">
              <a:spAutoFit/>
            </a:bodyPr>
            <a:lstStyle/>
            <a:p>
              <a:pPr algn="l">
                <a:lnSpc>
                  <a:spcPct val="100000"/>
                </a:lnSpc>
              </a:pPr>
              <a:r>
                <a:rPr lang="zh-CN" altLang="en-US" sz="2000">
                  <a:solidFill>
                    <a:schemeClr val="accent1"/>
                  </a:solidFill>
                  <a:latin typeface="+mj-ea"/>
                  <a:ea typeface="+mj-ea"/>
                </a:rPr>
                <a:t>ConvS2S、Graph Convolutional Networks等</a:t>
              </a:r>
            </a:p>
          </p:txBody>
        </p:sp>
        <p:sp>
          <p:nvSpPr>
            <p:cNvPr id="10" name="文本框 9"/>
            <p:cNvSpPr txBox="1"/>
            <p:nvPr/>
          </p:nvSpPr>
          <p:spPr>
            <a:xfrm>
              <a:off x="846325" y="5020947"/>
              <a:ext cx="5021075" cy="738505"/>
            </a:xfrm>
            <a:prstGeom prst="rect">
              <a:avLst/>
            </a:prstGeom>
            <a:noFill/>
          </p:spPr>
          <p:txBody>
            <a:bodyPr wrap="square" lIns="0" tIns="0" rIns="0" bIns="0" rtlCol="0">
              <a:spAutoFit/>
            </a:bodyPr>
            <a:lstStyle/>
            <a:p>
              <a:pPr>
                <a:lnSpc>
                  <a:spcPct val="150000"/>
                </a:lnSpc>
              </a:pPr>
              <a:r>
                <a:rPr lang="zh-CN" altLang="en-US" sz="1600">
                  <a:latin typeface="+mn-ea"/>
                </a:rPr>
                <a:t>如GCN是一种能够直接作用于图并且利用其结构信息的卷积神经网络。 </a:t>
              </a:r>
            </a:p>
          </p:txBody>
        </p:sp>
        <p:grpSp>
          <p:nvGrpSpPr>
            <p:cNvPr id="11" name="组合 10"/>
            <p:cNvGrpSpPr/>
            <p:nvPr/>
          </p:nvGrpSpPr>
          <p:grpSpPr>
            <a:xfrm>
              <a:off x="846325" y="1802852"/>
              <a:ext cx="5021075" cy="2127284"/>
              <a:chOff x="609600" y="4988846"/>
              <a:chExt cx="3816254" cy="2127284"/>
            </a:xfrm>
          </p:grpSpPr>
          <p:sp>
            <p:nvSpPr>
              <p:cNvPr id="15" name="文本框 14"/>
              <p:cNvSpPr txBox="1"/>
              <p:nvPr/>
            </p:nvSpPr>
            <p:spPr>
              <a:xfrm>
                <a:off x="609600" y="4988846"/>
                <a:ext cx="2333999" cy="307340"/>
              </a:xfrm>
              <a:prstGeom prst="rect">
                <a:avLst/>
              </a:prstGeom>
              <a:noFill/>
            </p:spPr>
            <p:txBody>
              <a:bodyPr wrap="square" lIns="0" tIns="0" rIns="0" bIns="0" rtlCol="0">
                <a:spAutoFit/>
              </a:bodyPr>
              <a:lstStyle/>
              <a:p>
                <a:pPr algn="l">
                  <a:lnSpc>
                    <a:spcPct val="100000"/>
                  </a:lnSpc>
                </a:pPr>
                <a:r>
                  <a:rPr lang="zh-CN" altLang="en-US" sz="2000" dirty="0">
                    <a:solidFill>
                      <a:schemeClr val="accent1"/>
                    </a:solidFill>
                    <a:latin typeface="+mj-ea"/>
                    <a:ea typeface="+mj-ea"/>
                  </a:rPr>
                  <a:t>基于图卷积神经网络的方法</a:t>
                </a:r>
              </a:p>
            </p:txBody>
          </p:sp>
          <p:sp>
            <p:nvSpPr>
              <p:cNvPr id="16" name="文本框 15"/>
              <p:cNvSpPr txBox="1"/>
              <p:nvPr/>
            </p:nvSpPr>
            <p:spPr>
              <a:xfrm>
                <a:off x="609600" y="5311341"/>
                <a:ext cx="3816254" cy="1804789"/>
              </a:xfrm>
              <a:prstGeom prst="rect">
                <a:avLst/>
              </a:prstGeom>
              <a:noFill/>
            </p:spPr>
            <p:txBody>
              <a:bodyPr wrap="square" lIns="0" tIns="0" rIns="0" bIns="0" rtlCol="0">
                <a:spAutoFit/>
              </a:bodyPr>
              <a:lstStyle/>
              <a:p>
                <a:pPr>
                  <a:lnSpc>
                    <a:spcPct val="150000"/>
                  </a:lnSpc>
                </a:pPr>
                <a:r>
                  <a:rPr lang="zh-CN" altLang="en-US" sz="1600" dirty="0">
                    <a:latin typeface="+mn-ea"/>
                  </a:rPr>
                  <a:t>基于空间的图卷积神经网络的思想主要源自于传统卷积神经网络对图像的卷积运算，与许多先前的工作不同，</a:t>
                </a:r>
                <a:r>
                  <a:rPr lang="en-US" altLang="zh-CN" sz="1600" dirty="0">
                    <a:latin typeface="+mn-ea"/>
                  </a:rPr>
                  <a:t>STSGCN</a:t>
                </a:r>
                <a:r>
                  <a:rPr lang="zh-CN" altLang="en-US" sz="1600" dirty="0">
                    <a:latin typeface="+mn-ea"/>
                  </a:rPr>
                  <a:t>模型可以直接同时捕捉局部空间</a:t>
                </a:r>
                <a:r>
                  <a:rPr lang="en-US" altLang="zh-CN" sz="1600" dirty="0">
                    <a:latin typeface="+mn-ea"/>
                  </a:rPr>
                  <a:t>-</a:t>
                </a:r>
                <a:r>
                  <a:rPr lang="zh-CN" altLang="en-US" sz="1600" dirty="0">
                    <a:latin typeface="+mn-ea"/>
                  </a:rPr>
                  <a:t>时间相关性，而不是使用不同类型的深度神经网络分别建模空间依赖关系和时间相关性。</a:t>
                </a:r>
              </a:p>
            </p:txBody>
          </p:sp>
        </p:grpSp>
        <p:grpSp>
          <p:nvGrpSpPr>
            <p:cNvPr id="12" name="组合 11"/>
            <p:cNvGrpSpPr/>
            <p:nvPr/>
          </p:nvGrpSpPr>
          <p:grpSpPr>
            <a:xfrm>
              <a:off x="842261" y="3734121"/>
              <a:ext cx="5021075" cy="809481"/>
              <a:chOff x="606511" y="5472315"/>
              <a:chExt cx="3816254" cy="809481"/>
            </a:xfrm>
          </p:grpSpPr>
          <p:sp>
            <p:nvSpPr>
              <p:cNvPr id="13" name="文本框 12"/>
              <p:cNvSpPr txBox="1"/>
              <p:nvPr/>
            </p:nvSpPr>
            <p:spPr>
              <a:xfrm>
                <a:off x="606511" y="5472315"/>
                <a:ext cx="2185349" cy="307340"/>
              </a:xfrm>
              <a:prstGeom prst="rect">
                <a:avLst/>
              </a:prstGeom>
              <a:noFill/>
            </p:spPr>
            <p:txBody>
              <a:bodyPr wrap="square" lIns="0" tIns="0" rIns="0" bIns="0" rtlCol="0">
                <a:spAutoFit/>
              </a:bodyPr>
              <a:lstStyle/>
              <a:p>
                <a:pPr algn="l">
                  <a:lnSpc>
                    <a:spcPct val="100000"/>
                  </a:lnSpc>
                </a:pPr>
                <a:r>
                  <a:rPr lang="zh-CN" altLang="en-US" sz="2000" dirty="0">
                    <a:solidFill>
                      <a:schemeClr val="accent2"/>
                    </a:solidFill>
                    <a:latin typeface="+mj-ea"/>
                    <a:ea typeface="+mj-ea"/>
                  </a:rPr>
                  <a:t>基于时空特征提取的方法</a:t>
                </a:r>
              </a:p>
            </p:txBody>
          </p:sp>
          <p:sp>
            <p:nvSpPr>
              <p:cNvPr id="14" name="文本框 13"/>
              <p:cNvSpPr txBox="1"/>
              <p:nvPr/>
            </p:nvSpPr>
            <p:spPr>
              <a:xfrm>
                <a:off x="606511" y="5780835"/>
                <a:ext cx="3816254" cy="500961"/>
              </a:xfrm>
              <a:prstGeom prst="rect">
                <a:avLst/>
              </a:prstGeom>
              <a:noFill/>
            </p:spPr>
            <p:txBody>
              <a:bodyPr wrap="square" lIns="0" tIns="0" rIns="0" bIns="0" rtlCol="0">
                <a:spAutoFit/>
              </a:bodyPr>
              <a:lstStyle/>
              <a:p>
                <a:pPr>
                  <a:lnSpc>
                    <a:spcPct val="150000"/>
                  </a:lnSpc>
                </a:pPr>
                <a:r>
                  <a:rPr lang="zh-CN" altLang="en-US" sz="1600" dirty="0">
                    <a:latin typeface="+mn-ea"/>
                  </a:rPr>
                  <a:t>时空特征提取算法是一种机器学习算法,用于从时空数据中提取有用的特征。</a:t>
                </a:r>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prstGeom prst="rect">
            <a:avLst/>
          </a:prstGeom>
        </p:spPr>
        <p:txBody>
          <a:bodyPr>
            <a:normAutofit/>
          </a:bodyPr>
          <a:lstStyle/>
          <a:p>
            <a:r>
              <a:rPr lang="en-US" altLang="zh-CN" dirty="0">
                <a:latin typeface="+mj-ea"/>
              </a:rPr>
              <a:t>02.</a:t>
            </a:r>
            <a:r>
              <a:rPr lang="zh-CN" altLang="en-US" dirty="0">
                <a:latin typeface="+mj-ea"/>
              </a:rPr>
              <a:t>实验原理</a:t>
            </a:r>
            <a:r>
              <a:rPr lang="en-US" altLang="zh-CN" dirty="0">
                <a:latin typeface="+mj-ea"/>
              </a:rPr>
              <a:t>——</a:t>
            </a:r>
            <a:r>
              <a:rPr lang="zh-CN" altLang="en-US" dirty="0">
                <a:latin typeface="+mj-ea"/>
              </a:rPr>
              <a:t>总体概览</a:t>
            </a:r>
          </a:p>
        </p:txBody>
      </p:sp>
      <p:pic>
        <p:nvPicPr>
          <p:cNvPr id="3" name="图片 2" descr="微信图片_20240106215347"/>
          <p:cNvPicPr>
            <a:picLocks noChangeAspect="1"/>
          </p:cNvPicPr>
          <p:nvPr/>
        </p:nvPicPr>
        <p:blipFill>
          <a:blip r:embed="rId2"/>
          <a:stretch>
            <a:fillRect/>
          </a:stretch>
        </p:blipFill>
        <p:spPr>
          <a:xfrm>
            <a:off x="0" y="1326515"/>
            <a:ext cx="12002135" cy="45319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1B671-A693-89E6-DCAD-5014023C89CB}"/>
            </a:ext>
          </a:extLst>
        </p:cNvPr>
        <p:cNvGrpSpPr/>
        <p:nvPr/>
      </p:nvGrpSpPr>
      <p:grpSpPr>
        <a:xfrm>
          <a:off x="0" y="0"/>
          <a:ext cx="0" cy="0"/>
          <a:chOff x="0" y="0"/>
          <a:chExt cx="0" cy="0"/>
        </a:xfrm>
      </p:grpSpPr>
      <p:sp>
        <p:nvSpPr>
          <p:cNvPr id="9" name="标题 3">
            <a:extLst>
              <a:ext uri="{FF2B5EF4-FFF2-40B4-BE49-F238E27FC236}">
                <a16:creationId xmlns:a16="http://schemas.microsoft.com/office/drawing/2014/main" id="{C8B1188F-18F1-8939-EFA3-508253926760}"/>
              </a:ext>
            </a:extLst>
          </p:cNvPr>
          <p:cNvSpPr>
            <a:spLocks noGrp="1"/>
          </p:cNvSpPr>
          <p:nvPr>
            <p:custDataLst>
              <p:tags r:id="rId1"/>
            </p:custDataLst>
          </p:nvPr>
        </p:nvSpPr>
        <p:spPr>
          <a:xfrm>
            <a:off x="609600" y="286252"/>
            <a:ext cx="5486399" cy="44196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0" kern="1200" spc="200" baseline="0">
                <a:solidFill>
                  <a:schemeClr val="tx1"/>
                </a:solidFill>
                <a:latin typeface="+mj-lt"/>
                <a:ea typeface="+mj-ea"/>
                <a:cs typeface="+mj-cs"/>
              </a:defRPr>
            </a:lvl1pPr>
          </a:lstStyle>
          <a:p>
            <a:r>
              <a:rPr lang="en-US" altLang="zh-CN" dirty="0">
                <a:latin typeface="+mj-ea"/>
              </a:rPr>
              <a:t>02.</a:t>
            </a:r>
            <a:r>
              <a:rPr lang="zh-CN" altLang="en-US" dirty="0">
                <a:latin typeface="+mj-ea"/>
                <a:sym typeface="+mn-ea"/>
              </a:rPr>
              <a:t>实验原理</a:t>
            </a:r>
            <a:r>
              <a:rPr lang="en-US" altLang="zh-CN" dirty="0">
                <a:latin typeface="+mj-ea"/>
                <a:sym typeface="+mn-ea"/>
              </a:rPr>
              <a:t>——</a:t>
            </a:r>
            <a:r>
              <a:rPr lang="zh-CN" altLang="en-US" dirty="0">
                <a:latin typeface="+mj-ea"/>
                <a:sym typeface="+mn-ea"/>
              </a:rPr>
              <a:t>时空嵌入</a:t>
            </a:r>
          </a:p>
        </p:txBody>
      </p:sp>
      <p:sp>
        <p:nvSpPr>
          <p:cNvPr id="10" name="文本框 9">
            <a:extLst>
              <a:ext uri="{FF2B5EF4-FFF2-40B4-BE49-F238E27FC236}">
                <a16:creationId xmlns:a16="http://schemas.microsoft.com/office/drawing/2014/main" id="{70BEF51D-017A-438A-EF56-814ED8373010}"/>
              </a:ext>
            </a:extLst>
          </p:cNvPr>
          <p:cNvSpPr txBox="1"/>
          <p:nvPr>
            <p:custDataLst>
              <p:tags r:id="rId2"/>
            </p:custDataLst>
          </p:nvPr>
        </p:nvSpPr>
        <p:spPr>
          <a:xfrm>
            <a:off x="609600" y="2136775"/>
            <a:ext cx="7620000" cy="830997"/>
          </a:xfrm>
          <a:prstGeom prst="rect">
            <a:avLst/>
          </a:prstGeom>
          <a:noFill/>
          <a:ln w="9525">
            <a:noFill/>
          </a:ln>
        </p:spPr>
        <p:txBody>
          <a:bodyPr wrap="square">
            <a:spAutoFit/>
          </a:bodyPr>
          <a:lstStyle/>
          <a:p>
            <a:pPr indent="266700"/>
            <a:r>
              <a:rPr lang="en-US" sz="2400" b="1" i="1" dirty="0">
                <a:latin typeface="Times New Roman" panose="02020603050405020304" charset="0"/>
                <a:ea typeface="宋体" panose="02010600030101010101" pitchFamily="2" charset="-122"/>
              </a:rPr>
              <a:t>Step1</a:t>
            </a:r>
            <a:r>
              <a:rPr lang="zh-CN" sz="2400" b="1" i="1" dirty="0">
                <a:latin typeface="Times New Roman" panose="02020603050405020304" charset="0"/>
                <a:ea typeface="宋体" panose="02010600030101010101" pitchFamily="2" charset="-122"/>
              </a:rPr>
              <a:t>：</a:t>
            </a:r>
            <a:r>
              <a:rPr lang="en-US" sz="2400" b="0" dirty="0">
                <a:latin typeface="Times New Roman" panose="02020603050405020304" charset="0"/>
                <a:ea typeface="宋体" panose="02010600030101010101" pitchFamily="2" charset="-122"/>
              </a:rPr>
              <a:t> </a:t>
            </a:r>
            <a:r>
              <a:rPr lang="zh-CN" sz="2400" b="0" dirty="0">
                <a:ea typeface="宋体" panose="02010600030101010101" pitchFamily="2" charset="-122"/>
              </a:rPr>
              <a:t>创建时间嵌入矩阵和空间嵌入矩阵</a:t>
            </a:r>
            <a:endParaRPr lang="zh-CN" sz="2400" b="0" dirty="0">
              <a:latin typeface="Times New Roman" panose="02020603050405020304" charset="0"/>
              <a:ea typeface="宋体" panose="02010600030101010101" pitchFamily="2" charset="-122"/>
            </a:endParaRPr>
          </a:p>
          <a:p>
            <a:endParaRPr lang="zh-CN" altLang="en-US" sz="2400" b="0" dirty="0">
              <a:latin typeface="Times New Roman" panose="02020603050405020304" charset="0"/>
              <a:ea typeface="宋体" panose="02010600030101010101" pitchFamily="2" charset="-122"/>
            </a:endParaRPr>
          </a:p>
        </p:txBody>
      </p:sp>
      <p:sp>
        <p:nvSpPr>
          <p:cNvPr id="11" name="文本框 10">
            <a:extLst>
              <a:ext uri="{FF2B5EF4-FFF2-40B4-BE49-F238E27FC236}">
                <a16:creationId xmlns:a16="http://schemas.microsoft.com/office/drawing/2014/main" id="{96484CFA-0E05-6A53-C2EB-F242EBE9EC0F}"/>
              </a:ext>
            </a:extLst>
          </p:cNvPr>
          <p:cNvSpPr txBox="1"/>
          <p:nvPr>
            <p:custDataLst>
              <p:tags r:id="rId3"/>
            </p:custDataLst>
          </p:nvPr>
        </p:nvSpPr>
        <p:spPr>
          <a:xfrm>
            <a:off x="812800" y="5197158"/>
            <a:ext cx="5080000" cy="953135"/>
          </a:xfrm>
          <a:prstGeom prst="rect">
            <a:avLst/>
          </a:prstGeom>
          <a:noFill/>
          <a:ln w="9525">
            <a:noFill/>
          </a:ln>
        </p:spPr>
        <p:txBody>
          <a:bodyPr>
            <a:spAutoFit/>
          </a:bodyPr>
          <a:lstStyle/>
          <a:p>
            <a:pPr indent="266700"/>
            <a:endParaRPr lang="en-US" sz="2800" b="0">
              <a:latin typeface="Times New Roman" panose="02020603050405020304" charset="0"/>
              <a:ea typeface="宋体" panose="02010600030101010101" pitchFamily="2" charset="-122"/>
            </a:endParaRPr>
          </a:p>
          <a:p>
            <a:pPr indent="266700"/>
            <a:r>
              <a:rPr lang="en-US" sz="2800" b="0">
                <a:latin typeface="Times New Roman" panose="02020603050405020304" charset="0"/>
                <a:ea typeface="宋体" panose="02010600030101010101" pitchFamily="2" charset="-122"/>
              </a:rPr>
              <a:t> </a:t>
            </a:r>
            <a:endParaRPr lang="en-US" altLang="en-US" sz="2800" b="0">
              <a:latin typeface="Times New Roman" panose="02020603050405020304" charset="0"/>
              <a:ea typeface="宋体" panose="02010600030101010101" pitchFamily="2" charset="-122"/>
            </a:endParaRPr>
          </a:p>
        </p:txBody>
      </p:sp>
      <p:sp>
        <p:nvSpPr>
          <p:cNvPr id="12" name="文本框 11">
            <a:extLst>
              <a:ext uri="{FF2B5EF4-FFF2-40B4-BE49-F238E27FC236}">
                <a16:creationId xmlns:a16="http://schemas.microsoft.com/office/drawing/2014/main" id="{19DE8692-C3CA-9596-1228-C8A0A11066D4}"/>
              </a:ext>
            </a:extLst>
          </p:cNvPr>
          <p:cNvSpPr txBox="1"/>
          <p:nvPr>
            <p:custDataLst>
              <p:tags r:id="rId4"/>
            </p:custDataLst>
          </p:nvPr>
        </p:nvSpPr>
        <p:spPr>
          <a:xfrm>
            <a:off x="609600" y="4518025"/>
            <a:ext cx="7620000" cy="461665"/>
          </a:xfrm>
          <a:prstGeom prst="rect">
            <a:avLst/>
          </a:prstGeom>
          <a:noFill/>
          <a:ln w="9525">
            <a:noFill/>
          </a:ln>
        </p:spPr>
        <p:txBody>
          <a:bodyPr wrap="square">
            <a:spAutoFit/>
          </a:bodyPr>
          <a:lstStyle/>
          <a:p>
            <a:pPr indent="266700"/>
            <a:r>
              <a:rPr lang="en-US" sz="2400" b="1" i="1" dirty="0">
                <a:latin typeface="Times New Roman" panose="02020603050405020304" charset="0"/>
                <a:ea typeface="宋体" panose="02010600030101010101" pitchFamily="2" charset="-122"/>
              </a:rPr>
              <a:t>Step2</a:t>
            </a:r>
            <a:r>
              <a:rPr lang="zh-CN" sz="2400" b="1" i="1" dirty="0">
                <a:latin typeface="Times New Roman" panose="02020603050405020304" charset="0"/>
                <a:ea typeface="宋体" panose="02010600030101010101" pitchFamily="2" charset="-122"/>
              </a:rPr>
              <a:t>：</a:t>
            </a:r>
            <a:r>
              <a:rPr lang="en-US" sz="2400" b="0" dirty="0">
                <a:latin typeface="Times New Roman" panose="02020603050405020304" charset="0"/>
                <a:ea typeface="宋体" panose="02010600030101010101" pitchFamily="2" charset="-122"/>
              </a:rPr>
              <a:t> </a:t>
            </a:r>
            <a:r>
              <a:rPr lang="zh-CN" sz="2400" b="0" dirty="0">
                <a:ea typeface="宋体" panose="02010600030101010101" pitchFamily="2" charset="-122"/>
              </a:rPr>
              <a:t>将两个可学习嵌入矩阵加入到原始特征中</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1B846B3-BD0F-6D4A-0222-CB0089029B8C}"/>
                  </a:ext>
                </a:extLst>
              </p:cNvPr>
              <p:cNvSpPr txBox="1"/>
              <p:nvPr/>
            </p:nvSpPr>
            <p:spPr>
              <a:xfrm>
                <a:off x="1021080" y="3164165"/>
                <a:ext cx="2565400" cy="494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𝑆</m:t>
                          </m:r>
                        </m:e>
                        <m:sub>
                          <m:r>
                            <a:rPr lang="zh-CN" altLang="en-US" sz="3200" i="1">
                              <a:solidFill>
                                <a:schemeClr val="tx1"/>
                              </a:solidFill>
                              <a:latin typeface="Cambria Math" panose="02040503050406030204" pitchFamily="18" charset="0"/>
                            </a:rPr>
                            <m:t>𝑒𝑚𝑏</m:t>
                          </m:r>
                        </m:sub>
                      </m:sSub>
                      <m:r>
                        <a:rPr lang="zh-CN" altLang="en-US" sz="3200" i="0">
                          <a:latin typeface="Cambria Math" panose="02040503050406030204" pitchFamily="18" charset="0"/>
                        </a:rPr>
                        <m:t>∈</m:t>
                      </m:r>
                      <m:sSup>
                        <m:sSupPr>
                          <m:ctrlPr>
                            <a:rPr lang="zh-CN" altLang="en-US" sz="3200" i="1">
                              <a:solidFill>
                                <a:srgbClr val="836967"/>
                              </a:solidFill>
                              <a:latin typeface="Cambria Math" panose="02040503050406030204" pitchFamily="18" charset="0"/>
                            </a:rPr>
                          </m:ctrlPr>
                        </m:sSupPr>
                        <m:e>
                          <m:r>
                            <a:rPr lang="zh-CN" altLang="en-US" sz="3200" i="1">
                              <a:latin typeface="Cambria Math" panose="02040503050406030204" pitchFamily="18" charset="0"/>
                            </a:rPr>
                            <m:t>𝑤</m:t>
                          </m:r>
                        </m:e>
                        <m:sup>
                          <m:r>
                            <a:rPr lang="zh-CN" altLang="en-US" sz="3200" i="1">
                              <a:latin typeface="Cambria Math" panose="02040503050406030204" pitchFamily="18" charset="0"/>
                            </a:rPr>
                            <m:t>𝑁</m:t>
                          </m:r>
                          <m:r>
                            <a:rPr lang="zh-CN" altLang="en-US" sz="3200" i="0">
                              <a:latin typeface="Cambria Math" panose="02040503050406030204" pitchFamily="18" charset="0"/>
                            </a:rPr>
                            <m:t>×</m:t>
                          </m:r>
                          <m:r>
                            <a:rPr lang="zh-CN" altLang="en-US" sz="3200" i="1">
                              <a:latin typeface="Cambria Math" panose="02040503050406030204" pitchFamily="18" charset="0"/>
                            </a:rPr>
                            <m:t>𝐶</m:t>
                          </m:r>
                        </m:sup>
                      </m:sSup>
                    </m:oMath>
                  </m:oMathPara>
                </a14:m>
                <a:endParaRPr lang="zh-CN" altLang="en-US" sz="3200" dirty="0"/>
              </a:p>
            </p:txBody>
          </p:sp>
        </mc:Choice>
        <mc:Fallback xmlns="">
          <p:sp>
            <p:nvSpPr>
              <p:cNvPr id="16" name="文本框 15">
                <a:extLst>
                  <a:ext uri="{FF2B5EF4-FFF2-40B4-BE49-F238E27FC236}">
                    <a16:creationId xmlns:a16="http://schemas.microsoft.com/office/drawing/2014/main" id="{31B846B3-BD0F-6D4A-0222-CB0089029B8C}"/>
                  </a:ext>
                </a:extLst>
              </p:cNvPr>
              <p:cNvSpPr txBox="1">
                <a:spLocks noRot="1" noChangeAspect="1" noMove="1" noResize="1" noEditPoints="1" noAdjustHandles="1" noChangeArrowheads="1" noChangeShapeType="1" noTextEdit="1"/>
              </p:cNvSpPr>
              <p:nvPr/>
            </p:nvSpPr>
            <p:spPr>
              <a:xfrm>
                <a:off x="1021080" y="3164165"/>
                <a:ext cx="2565400" cy="494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8088004-9F8B-73BA-707A-27EF7472B94B}"/>
                  </a:ext>
                </a:extLst>
              </p:cNvPr>
              <p:cNvSpPr txBox="1"/>
              <p:nvPr/>
            </p:nvSpPr>
            <p:spPr>
              <a:xfrm>
                <a:off x="3806507" y="3122632"/>
                <a:ext cx="2565400" cy="5042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𝑇</m:t>
                          </m:r>
                        </m:e>
                        <m:sub>
                          <m:r>
                            <a:rPr lang="zh-CN" altLang="en-US" sz="3200" i="1">
                              <a:solidFill>
                                <a:schemeClr val="tx1"/>
                              </a:solidFill>
                              <a:latin typeface="Cambria Math" panose="02040503050406030204" pitchFamily="18" charset="0"/>
                            </a:rPr>
                            <m:t>𝑒𝑚𝑏</m:t>
                          </m:r>
                        </m:sub>
                      </m:sSub>
                      <m:r>
                        <a:rPr lang="zh-CN" altLang="en-US" sz="3200" i="0">
                          <a:latin typeface="Cambria Math" panose="02040503050406030204" pitchFamily="18" charset="0"/>
                        </a:rPr>
                        <m:t>∈</m:t>
                      </m:r>
                      <m:sSup>
                        <m:sSupPr>
                          <m:ctrlPr>
                            <a:rPr lang="zh-CN" altLang="en-US" sz="3200" i="1">
                              <a:solidFill>
                                <a:srgbClr val="836967"/>
                              </a:solidFill>
                              <a:latin typeface="Cambria Math" panose="02040503050406030204" pitchFamily="18" charset="0"/>
                            </a:rPr>
                          </m:ctrlPr>
                        </m:sSupPr>
                        <m:e>
                          <m:r>
                            <a:rPr lang="zh-CN" altLang="en-US" sz="3200" i="1">
                              <a:latin typeface="Cambria Math" panose="02040503050406030204" pitchFamily="18" charset="0"/>
                            </a:rPr>
                            <m:t>𝑤</m:t>
                          </m:r>
                        </m:e>
                        <m:sup>
                          <m:r>
                            <m:rPr>
                              <m:sty m:val="p"/>
                            </m:rPr>
                            <a:rPr lang="en-US" altLang="zh-CN" sz="3200" b="0" i="0" smtClean="0">
                              <a:latin typeface="Cambria Math" panose="02040503050406030204" pitchFamily="18" charset="0"/>
                            </a:rPr>
                            <m:t>C</m:t>
                          </m:r>
                          <m:r>
                            <a:rPr lang="zh-CN" altLang="en-US" sz="3200" i="0">
                              <a:latin typeface="Cambria Math" panose="02040503050406030204" pitchFamily="18" charset="0"/>
                            </a:rPr>
                            <m:t>×</m:t>
                          </m:r>
                          <m:r>
                            <a:rPr lang="en-US" altLang="zh-CN" sz="3200" b="0" i="1" smtClean="0">
                              <a:latin typeface="Cambria Math" panose="02040503050406030204" pitchFamily="18" charset="0"/>
                            </a:rPr>
                            <m:t>𝑇</m:t>
                          </m:r>
                        </m:sup>
                      </m:sSup>
                    </m:oMath>
                  </m:oMathPara>
                </a14:m>
                <a:endParaRPr lang="zh-CN" altLang="en-US" sz="3200" dirty="0"/>
              </a:p>
            </p:txBody>
          </p:sp>
        </mc:Choice>
        <mc:Fallback xmlns="">
          <p:sp>
            <p:nvSpPr>
              <p:cNvPr id="20" name="文本框 19">
                <a:extLst>
                  <a:ext uri="{FF2B5EF4-FFF2-40B4-BE49-F238E27FC236}">
                    <a16:creationId xmlns:a16="http://schemas.microsoft.com/office/drawing/2014/main" id="{38088004-9F8B-73BA-707A-27EF7472B94B}"/>
                  </a:ext>
                </a:extLst>
              </p:cNvPr>
              <p:cNvSpPr txBox="1">
                <a:spLocks noRot="1" noChangeAspect="1" noMove="1" noResize="1" noEditPoints="1" noAdjustHandles="1" noChangeArrowheads="1" noChangeShapeType="1" noTextEdit="1"/>
              </p:cNvSpPr>
              <p:nvPr/>
            </p:nvSpPr>
            <p:spPr>
              <a:xfrm>
                <a:off x="3806507" y="3122632"/>
                <a:ext cx="2565400" cy="50424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B48F4F3-50F4-51D1-8D83-30E78DCB5443}"/>
                  </a:ext>
                </a:extLst>
              </p:cNvPr>
              <p:cNvSpPr txBox="1"/>
              <p:nvPr/>
            </p:nvSpPr>
            <p:spPr>
              <a:xfrm>
                <a:off x="1021080" y="5291087"/>
                <a:ext cx="7833360" cy="5586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320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𝑔</m:t>
                          </m:r>
                          <m:r>
                            <a:rPr lang="en-US" altLang="zh-CN" sz="3200" b="0" i="1" smtClean="0">
                              <a:latin typeface="Cambria Math" panose="02040503050406030204" pitchFamily="18" charset="0"/>
                            </a:rPr>
                            <m:t>+</m:t>
                          </m:r>
                          <m:sSub>
                            <m:sSubPr>
                              <m:ctrlPr>
                                <a:rPr lang="zh-CN" altLang="en-US" sz="3200" i="1">
                                  <a:latin typeface="Cambria Math" panose="02040503050406030204" pitchFamily="18" charset="0"/>
                                </a:rPr>
                              </m:ctrlPr>
                            </m:sSubPr>
                            <m:e>
                              <m:r>
                                <a:rPr lang="en-US" altLang="zh-CN" sz="3200" i="1">
                                  <a:latin typeface="Cambria Math" panose="02040503050406030204" pitchFamily="18" charset="0"/>
                                </a:rPr>
                                <m:t>𝑇</m:t>
                              </m:r>
                            </m:e>
                            <m:sub>
                              <m:r>
                                <a:rPr lang="zh-CN" altLang="en-US" sz="3200" i="1">
                                  <a:latin typeface="Cambria Math" panose="02040503050406030204" pitchFamily="18" charset="0"/>
                                </a:rPr>
                                <m:t>𝑒𝑚𝑏</m:t>
                              </m:r>
                            </m:sub>
                          </m:sSub>
                          <m:r>
                            <a:rPr lang="en-US" altLang="zh-CN" sz="3200" b="0" i="1" smtClean="0">
                              <a:latin typeface="Cambria Math" panose="02040503050406030204" pitchFamily="18" charset="0"/>
                            </a:rPr>
                            <m:t>+</m:t>
                          </m:r>
                          <m:sSub>
                            <m:sSubPr>
                              <m:ctrlPr>
                                <a:rPr lang="zh-CN" altLang="en-US" sz="3200" i="1">
                                  <a:latin typeface="Cambria Math" panose="02040503050406030204" pitchFamily="18" charset="0"/>
                                </a:rPr>
                              </m:ctrlPr>
                            </m:sSubPr>
                            <m:e>
                              <m:r>
                                <a:rPr lang="en-US" altLang="zh-CN" sz="3200" b="0" i="1" smtClean="0">
                                  <a:latin typeface="Cambria Math" panose="02040503050406030204" pitchFamily="18" charset="0"/>
                                </a:rPr>
                                <m:t>𝑆</m:t>
                              </m:r>
                            </m:e>
                            <m:sub>
                              <m:r>
                                <a:rPr lang="zh-CN" altLang="en-US" sz="3200" i="1">
                                  <a:latin typeface="Cambria Math" panose="02040503050406030204" pitchFamily="18" charset="0"/>
                                </a:rPr>
                                <m:t>𝑒𝑚𝑏</m:t>
                              </m:r>
                            </m:sub>
                          </m:sSub>
                        </m:sub>
                      </m:sSub>
                      <m:sSub>
                        <m:sSubPr>
                          <m:ctrlPr>
                            <a:rPr lang="zh-CN" altLang="en-US" sz="3200" i="1">
                              <a:latin typeface="Cambria Math" panose="02040503050406030204" pitchFamily="18" charset="0"/>
                            </a:rPr>
                          </m:ctrlPr>
                        </m:sSubPr>
                        <m:e>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𝑔</m:t>
                          </m:r>
                        </m:sub>
                      </m:sSub>
                      <m:sSub>
                        <m:sSubPr>
                          <m:ctrlPr>
                            <a:rPr lang="zh-CN" altLang="en-US" sz="3200" i="1">
                              <a:latin typeface="Cambria Math" panose="02040503050406030204" pitchFamily="18" charset="0"/>
                            </a:rPr>
                          </m:ctrlPr>
                        </m:sSubPr>
                        <m:e>
                          <m:r>
                            <a:rPr lang="en-US" altLang="zh-CN" sz="3200" b="0" i="1" smtClean="0">
                              <a:latin typeface="Cambria Math" panose="02040503050406030204" pitchFamily="18" charset="0"/>
                            </a:rPr>
                            <m:t>+</m:t>
                          </m:r>
                          <m:r>
                            <a:rPr lang="en-US" altLang="zh-CN" sz="3200" i="1">
                              <a:latin typeface="Cambria Math" panose="02040503050406030204" pitchFamily="18" charset="0"/>
                            </a:rPr>
                            <m:t>𝑇</m:t>
                          </m:r>
                        </m:e>
                        <m:sub>
                          <m:r>
                            <a:rPr lang="zh-CN" altLang="en-US" sz="3200" i="1">
                              <a:latin typeface="Cambria Math" panose="02040503050406030204" pitchFamily="18" charset="0"/>
                            </a:rPr>
                            <m:t>𝑒𝑚𝑏</m:t>
                          </m:r>
                        </m:sub>
                      </m:sSub>
                      <m:r>
                        <a:rPr lang="en-US" altLang="zh-CN" sz="3200" b="0" i="0" smtClean="0">
                          <a:latin typeface="Cambria Math" panose="02040503050406030204" pitchFamily="18" charset="0"/>
                        </a:rPr>
                        <m:t>+</m:t>
                      </m:r>
                      <m:sSub>
                        <m:sSubPr>
                          <m:ctrlPr>
                            <a:rPr lang="zh-CN" altLang="en-US" sz="3200" i="1">
                              <a:latin typeface="Cambria Math" panose="02040503050406030204" pitchFamily="18" charset="0"/>
                            </a:rPr>
                          </m:ctrlPr>
                        </m:sSubPr>
                        <m:e>
                          <m:r>
                            <a:rPr lang="en-US" altLang="zh-CN" sz="3200" i="1">
                              <a:latin typeface="Cambria Math" panose="02040503050406030204" pitchFamily="18" charset="0"/>
                            </a:rPr>
                            <m:t>𝑆</m:t>
                          </m:r>
                        </m:e>
                        <m:sub>
                          <m:r>
                            <a:rPr lang="zh-CN" altLang="en-US" sz="3200" i="1">
                              <a:latin typeface="Cambria Math" panose="02040503050406030204" pitchFamily="18" charset="0"/>
                            </a:rPr>
                            <m:t>𝑒𝑚𝑏</m:t>
                          </m:r>
                        </m:sub>
                      </m:sSub>
                      <m:r>
                        <a:rPr lang="zh-CN" altLang="en-US" sz="3200">
                          <a:latin typeface="Cambria Math" panose="02040503050406030204" pitchFamily="18" charset="0"/>
                        </a:rPr>
                        <m:t>∈</m:t>
                      </m:r>
                      <m:sSup>
                        <m:sSupPr>
                          <m:ctrlPr>
                            <a:rPr lang="zh-CN" altLang="en-US" sz="3200" i="1">
                              <a:solidFill>
                                <a:srgbClr val="836967"/>
                              </a:solidFill>
                              <a:latin typeface="Cambria Math" panose="02040503050406030204" pitchFamily="18" charset="0"/>
                            </a:rPr>
                          </m:ctrlPr>
                        </m:sSupPr>
                        <m:e>
                          <m:r>
                            <a:rPr lang="zh-CN" altLang="en-US" sz="3200" i="1">
                              <a:latin typeface="Cambria Math" panose="02040503050406030204" pitchFamily="18" charset="0"/>
                            </a:rPr>
                            <m:t>𝑤</m:t>
                          </m:r>
                        </m:e>
                        <m:sup>
                          <m:r>
                            <a:rPr lang="zh-CN" altLang="en-US" sz="3200" i="1">
                              <a:latin typeface="Cambria Math" panose="02040503050406030204" pitchFamily="18" charset="0"/>
                            </a:rPr>
                            <m:t>𝑁</m:t>
                          </m:r>
                          <m:r>
                            <a:rPr lang="zh-CN" altLang="en-US" sz="3200">
                              <a:latin typeface="Cambria Math" panose="02040503050406030204" pitchFamily="18" charset="0"/>
                            </a:rPr>
                            <m:t>×</m:t>
                          </m:r>
                          <m:r>
                            <a:rPr lang="zh-CN" altLang="en-US" sz="3200" i="1">
                              <a:latin typeface="Cambria Math" panose="02040503050406030204" pitchFamily="18" charset="0"/>
                            </a:rPr>
                            <m:t>𝐶</m:t>
                          </m:r>
                          <m:r>
                            <a:rPr lang="en-US" altLang="zh-CN" sz="3200" i="1">
                              <a:latin typeface="Cambria Math" panose="02040503050406030204" pitchFamily="18" charset="0"/>
                            </a:rPr>
                            <m:t>×</m:t>
                          </m:r>
                          <m:r>
                            <m:rPr>
                              <m:sty m:val="p"/>
                            </m:rPr>
                            <a:rPr lang="en-US" altLang="zh-CN" sz="3200" i="1">
                              <a:latin typeface="Cambria Math" panose="02040503050406030204" pitchFamily="18" charset="0"/>
                            </a:rPr>
                            <m:t>T</m:t>
                          </m:r>
                        </m:sup>
                      </m:sSup>
                    </m:oMath>
                  </m:oMathPara>
                </a14:m>
                <a:endParaRPr lang="zh-CN" altLang="en-US" sz="3200" dirty="0"/>
              </a:p>
            </p:txBody>
          </p:sp>
        </mc:Choice>
        <mc:Fallback xmlns="">
          <p:sp>
            <p:nvSpPr>
              <p:cNvPr id="21" name="文本框 20">
                <a:extLst>
                  <a:ext uri="{FF2B5EF4-FFF2-40B4-BE49-F238E27FC236}">
                    <a16:creationId xmlns:a16="http://schemas.microsoft.com/office/drawing/2014/main" id="{5B48F4F3-50F4-51D1-8D83-30E78DCB5443}"/>
                  </a:ext>
                </a:extLst>
              </p:cNvPr>
              <p:cNvSpPr txBox="1">
                <a:spLocks noRot="1" noChangeAspect="1" noMove="1" noResize="1" noEditPoints="1" noAdjustHandles="1" noChangeArrowheads="1" noChangeShapeType="1" noTextEdit="1"/>
              </p:cNvSpPr>
              <p:nvPr/>
            </p:nvSpPr>
            <p:spPr>
              <a:xfrm>
                <a:off x="1021080" y="5291087"/>
                <a:ext cx="7833360" cy="55861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36990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prstGeom prst="rect">
            <a:avLst/>
          </a:prstGeom>
        </p:spPr>
        <p:txBody>
          <a:bodyPr>
            <a:normAutofit/>
          </a:bodyPr>
          <a:lstStyle/>
          <a:p>
            <a:r>
              <a:rPr lang="en-US" altLang="zh-CN" dirty="0">
                <a:latin typeface="+mj-ea"/>
              </a:rPr>
              <a:t>02.</a:t>
            </a:r>
            <a:r>
              <a:rPr lang="zh-CN" altLang="en-US" dirty="0">
                <a:latin typeface="+mj-ea"/>
                <a:sym typeface="+mn-ea"/>
              </a:rPr>
              <a:t>实验原理</a:t>
            </a:r>
            <a:r>
              <a:rPr lang="en-US" altLang="zh-CN" dirty="0">
                <a:latin typeface="+mj-ea"/>
                <a:sym typeface="+mn-ea"/>
              </a:rPr>
              <a:t>——</a:t>
            </a:r>
            <a:r>
              <a:rPr lang="zh-CN" altLang="en-US" dirty="0">
                <a:latin typeface="+mj-ea"/>
                <a:sym typeface="+mn-ea"/>
              </a:rPr>
              <a:t>局部时空图</a:t>
            </a:r>
            <a:endParaRPr lang="zh-CN" altLang="en-US" dirty="0">
              <a:latin typeface="+mj-ea"/>
            </a:endParaRPr>
          </a:p>
        </p:txBody>
      </p:sp>
      <p:sp>
        <p:nvSpPr>
          <p:cNvPr id="75" name="平行四边形 74"/>
          <p:cNvSpPr/>
          <p:nvPr>
            <p:custDataLst>
              <p:tags r:id="rId1"/>
            </p:custDataLst>
          </p:nvPr>
        </p:nvSpPr>
        <p:spPr>
          <a:xfrm rot="5400000">
            <a:off x="4124325" y="2251075"/>
            <a:ext cx="2662555" cy="2569210"/>
          </a:xfrm>
          <a:prstGeom prst="parallelogram">
            <a:avLst>
              <a:gd name="adj" fmla="val 37125"/>
            </a:avLst>
          </a:prstGeom>
          <a:gradFill>
            <a:gsLst>
              <a:gs pos="100000">
                <a:srgbClr val="FDECB4"/>
              </a:gs>
              <a:gs pos="5000">
                <a:sysClr val="window" lastClr="FFFFFF">
                  <a:alpha val="50000"/>
                </a:sysClr>
              </a:gs>
              <a:gs pos="100000">
                <a:srgbClr val="F2BA02">
                  <a:lumMod val="85000"/>
                </a:srgbClr>
              </a:gs>
            </a:gsLst>
            <a:lin ang="3600000" scaled="1"/>
          </a:gradFill>
          <a:ln w="19050" cap="flat" cmpd="sng" algn="ctr">
            <a:solidFill>
              <a:srgbClr val="4874CB">
                <a:lumMod val="50000"/>
              </a:srgbClr>
            </a:solidFill>
            <a:prstDash val="solid"/>
            <a:miter lim="800000"/>
          </a:ln>
          <a:effectLst/>
        </p:spPr>
        <p:txBody>
          <a:bodyPr rtlCol="0" anchor="ctr"/>
          <a:lstStyle/>
          <a:p>
            <a:pPr algn="ctr"/>
            <a:endParaRPr lang="zh-CN" altLang="en-US">
              <a:solidFill>
                <a:sysClr val="windowText" lastClr="000000"/>
              </a:solidFill>
              <a:latin typeface="Arial" panose="020B0604020202020204" pitchFamily="34" charset="0"/>
              <a:ea typeface="微软雅黑" panose="020B0503020204020204" charset="-122"/>
            </a:endParaRPr>
          </a:p>
        </p:txBody>
      </p:sp>
      <p:sp>
        <p:nvSpPr>
          <p:cNvPr id="76" name="文本框 75"/>
          <p:cNvSpPr txBox="1"/>
          <p:nvPr>
            <p:custDataLst>
              <p:tags r:id="rId2"/>
            </p:custDataLst>
          </p:nvPr>
        </p:nvSpPr>
        <p:spPr>
          <a:xfrm>
            <a:off x="4223385" y="2322830"/>
            <a:ext cx="39243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a:t>
            </a:r>
            <a:r>
              <a:rPr lang="en-US" altLang="zh-CN" baseline="-25000">
                <a:latin typeface="Times New Roman" panose="02020603050405020304" charset="0"/>
                <a:cs typeface="Times New Roman" panose="02020603050405020304" charset="0"/>
              </a:rPr>
              <a:t>2</a:t>
            </a:r>
          </a:p>
        </p:txBody>
      </p:sp>
      <p:cxnSp>
        <p:nvCxnSpPr>
          <p:cNvPr id="77" name="直接箭头连接符 76"/>
          <p:cNvCxnSpPr/>
          <p:nvPr>
            <p:custDataLst>
              <p:tags r:id="rId3"/>
            </p:custDataLst>
          </p:nvPr>
        </p:nvCxnSpPr>
        <p:spPr>
          <a:xfrm>
            <a:off x="2931160" y="3270885"/>
            <a:ext cx="3103880" cy="48260"/>
          </a:xfrm>
          <a:prstGeom prst="straightConnector1">
            <a:avLst/>
          </a:prstGeom>
          <a:noFill/>
          <a:ln w="28575" cap="flat" cmpd="sng" algn="ctr">
            <a:solidFill>
              <a:srgbClr val="E54C5E">
                <a:lumMod val="50000"/>
              </a:srgbClr>
            </a:solidFill>
            <a:prstDash val="solid"/>
            <a:miter lim="800000"/>
            <a:tailEnd type="stealth" w="lg" len="lg"/>
          </a:ln>
          <a:effectLst/>
        </p:spPr>
      </p:cxnSp>
      <p:grpSp>
        <p:nvGrpSpPr>
          <p:cNvPr id="78" name="组合 77"/>
          <p:cNvGrpSpPr/>
          <p:nvPr/>
        </p:nvGrpSpPr>
        <p:grpSpPr>
          <a:xfrm>
            <a:off x="4658360" y="2818765"/>
            <a:ext cx="1582420" cy="1497965"/>
            <a:chOff x="5694" y="4651"/>
            <a:chExt cx="2492" cy="2359"/>
          </a:xfrm>
        </p:grpSpPr>
        <p:sp>
          <p:nvSpPr>
            <p:cNvPr id="79" name="椭圆 78"/>
            <p:cNvSpPr/>
            <p:nvPr>
              <p:custDataLst>
                <p:tags r:id="rId25"/>
              </p:custDataLst>
            </p:nvPr>
          </p:nvSpPr>
          <p:spPr>
            <a:xfrm>
              <a:off x="7862" y="527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80" name="椭圆 79"/>
            <p:cNvSpPr/>
            <p:nvPr>
              <p:custDataLst>
                <p:tags r:id="rId26"/>
              </p:custDataLst>
            </p:nvPr>
          </p:nvSpPr>
          <p:spPr>
            <a:xfrm>
              <a:off x="5694" y="5864"/>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81" name="直接箭头连接符 80"/>
            <p:cNvCxnSpPr>
              <a:stCxn id="79" idx="3"/>
              <a:endCxn id="80" idx="6"/>
            </p:cNvCxnSpPr>
            <p:nvPr>
              <p:custDataLst>
                <p:tags r:id="rId27"/>
              </p:custDataLst>
            </p:nvPr>
          </p:nvCxnSpPr>
          <p:spPr>
            <a:xfrm flipH="1">
              <a:off x="6019" y="5553"/>
              <a:ext cx="1891" cy="474"/>
            </a:xfrm>
            <a:prstGeom prst="straightConnector1">
              <a:avLst/>
            </a:prstGeom>
            <a:noFill/>
            <a:ln w="28575" cap="flat" cmpd="sng" algn="ctr">
              <a:solidFill>
                <a:srgbClr val="4874CB">
                  <a:lumMod val="50000"/>
                </a:srgbClr>
              </a:solidFill>
              <a:prstDash val="solid"/>
              <a:miter lim="800000"/>
              <a:tailEnd type="stealth" w="lg" len="lg"/>
            </a:ln>
            <a:effectLst/>
          </p:spPr>
        </p:cxnSp>
        <p:sp>
          <p:nvSpPr>
            <p:cNvPr id="82" name="椭圆 81"/>
            <p:cNvSpPr/>
            <p:nvPr>
              <p:custDataLst>
                <p:tags r:id="rId28"/>
              </p:custDataLst>
            </p:nvPr>
          </p:nvSpPr>
          <p:spPr>
            <a:xfrm>
              <a:off x="5767" y="4651"/>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83" name="椭圆 82"/>
            <p:cNvSpPr/>
            <p:nvPr>
              <p:custDataLst>
                <p:tags r:id="rId29"/>
              </p:custDataLst>
            </p:nvPr>
          </p:nvSpPr>
          <p:spPr>
            <a:xfrm>
              <a:off x="7862" y="668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84" name="直接箭头连接符 83"/>
            <p:cNvCxnSpPr>
              <a:stCxn id="79" idx="4"/>
              <a:endCxn id="83" idx="0"/>
            </p:cNvCxnSpPr>
            <p:nvPr>
              <p:custDataLst>
                <p:tags r:id="rId30"/>
              </p:custDataLst>
            </p:nvPr>
          </p:nvCxnSpPr>
          <p:spPr>
            <a:xfrm>
              <a:off x="8025" y="5601"/>
              <a:ext cx="0" cy="1085"/>
            </a:xfrm>
            <a:prstGeom prst="straightConnector1">
              <a:avLst/>
            </a:prstGeom>
            <a:noFill/>
            <a:ln w="28575" cap="flat" cmpd="sng" algn="ctr">
              <a:solidFill>
                <a:srgbClr val="4874CB">
                  <a:lumMod val="50000"/>
                </a:srgbClr>
              </a:solidFill>
              <a:prstDash val="solid"/>
              <a:miter lim="800000"/>
              <a:tailEnd type="stealth" w="lg" len="lg"/>
            </a:ln>
            <a:effectLst/>
          </p:spPr>
        </p:cxnSp>
        <p:cxnSp>
          <p:nvCxnSpPr>
            <p:cNvPr id="85" name="直接箭头连接符 84"/>
            <p:cNvCxnSpPr>
              <a:stCxn id="79" idx="2"/>
            </p:cNvCxnSpPr>
            <p:nvPr>
              <p:custDataLst>
                <p:tags r:id="rId31"/>
              </p:custDataLst>
            </p:nvPr>
          </p:nvCxnSpPr>
          <p:spPr>
            <a:xfrm flipH="1" flipV="1">
              <a:off x="6092" y="4814"/>
              <a:ext cx="1770" cy="625"/>
            </a:xfrm>
            <a:prstGeom prst="straightConnector1">
              <a:avLst/>
            </a:prstGeom>
            <a:noFill/>
            <a:ln w="28575" cap="flat" cmpd="sng" algn="ctr">
              <a:solidFill>
                <a:srgbClr val="4874CB">
                  <a:lumMod val="50000"/>
                </a:srgbClr>
              </a:solidFill>
              <a:prstDash val="solid"/>
              <a:miter lim="800000"/>
              <a:tailEnd type="stealth" w="lg" len="lg"/>
            </a:ln>
            <a:effectLst/>
          </p:spPr>
        </p:cxnSp>
      </p:grpSp>
      <p:cxnSp>
        <p:nvCxnSpPr>
          <p:cNvPr id="86" name="直接箭头连接符 85"/>
          <p:cNvCxnSpPr/>
          <p:nvPr>
            <p:custDataLst>
              <p:tags r:id="rId4"/>
            </p:custDataLst>
          </p:nvPr>
        </p:nvCxnSpPr>
        <p:spPr>
          <a:xfrm>
            <a:off x="2900680" y="3367405"/>
            <a:ext cx="1757680" cy="325120"/>
          </a:xfrm>
          <a:prstGeom prst="straightConnector1">
            <a:avLst/>
          </a:prstGeom>
          <a:noFill/>
          <a:ln w="28575" cap="flat" cmpd="sng" algn="ctr">
            <a:solidFill>
              <a:srgbClr val="75BD42">
                <a:lumMod val="60000"/>
                <a:lumOff val="40000"/>
              </a:srgbClr>
            </a:solidFill>
            <a:prstDash val="solid"/>
            <a:miter lim="800000"/>
            <a:tailEnd type="stealth" w="lg" len="lg"/>
          </a:ln>
          <a:effectLst/>
        </p:spPr>
      </p:cxnSp>
      <p:cxnSp>
        <p:nvCxnSpPr>
          <p:cNvPr id="87" name="直接箭头连接符 86"/>
          <p:cNvCxnSpPr/>
          <p:nvPr>
            <p:custDataLst>
              <p:tags r:id="rId5"/>
            </p:custDataLst>
          </p:nvPr>
        </p:nvCxnSpPr>
        <p:spPr>
          <a:xfrm flipV="1">
            <a:off x="2900680" y="2922270"/>
            <a:ext cx="1804035" cy="421005"/>
          </a:xfrm>
          <a:prstGeom prst="straightConnector1">
            <a:avLst/>
          </a:prstGeom>
          <a:noFill/>
          <a:ln w="28575" cap="flat" cmpd="sng" algn="ctr">
            <a:solidFill>
              <a:srgbClr val="75BD42">
                <a:lumMod val="60000"/>
                <a:lumOff val="40000"/>
              </a:srgbClr>
            </a:solidFill>
            <a:prstDash val="solid"/>
            <a:miter lim="800000"/>
            <a:tailEnd type="stealth" w="lg" len="lg"/>
          </a:ln>
          <a:effectLst/>
        </p:spPr>
      </p:cxnSp>
      <p:cxnSp>
        <p:nvCxnSpPr>
          <p:cNvPr id="88" name="直接箭头连接符 87"/>
          <p:cNvCxnSpPr/>
          <p:nvPr>
            <p:custDataLst>
              <p:tags r:id="rId6"/>
            </p:custDataLst>
          </p:nvPr>
        </p:nvCxnSpPr>
        <p:spPr>
          <a:xfrm>
            <a:off x="2901315" y="3367405"/>
            <a:ext cx="3164205" cy="919480"/>
          </a:xfrm>
          <a:prstGeom prst="straightConnector1">
            <a:avLst/>
          </a:prstGeom>
          <a:noFill/>
          <a:ln w="28575" cap="flat" cmpd="sng" algn="ctr">
            <a:solidFill>
              <a:srgbClr val="75BD42">
                <a:lumMod val="60000"/>
                <a:lumOff val="40000"/>
              </a:srgbClr>
            </a:solidFill>
            <a:prstDash val="solid"/>
            <a:miter lim="800000"/>
            <a:tailEnd type="stealth" w="lg" len="lg"/>
          </a:ln>
          <a:effectLst/>
        </p:spPr>
      </p:cxnSp>
      <p:sp>
        <p:nvSpPr>
          <p:cNvPr id="89" name="平行四边形 88"/>
          <p:cNvSpPr/>
          <p:nvPr>
            <p:custDataLst>
              <p:tags r:id="rId7"/>
            </p:custDataLst>
          </p:nvPr>
        </p:nvSpPr>
        <p:spPr>
          <a:xfrm rot="5400000">
            <a:off x="879475" y="2251075"/>
            <a:ext cx="2662555" cy="2569210"/>
          </a:xfrm>
          <a:prstGeom prst="parallelogram">
            <a:avLst>
              <a:gd name="adj" fmla="val 37125"/>
            </a:avLst>
          </a:prstGeom>
          <a:gradFill>
            <a:gsLst>
              <a:gs pos="100000">
                <a:srgbClr val="FDECB4"/>
              </a:gs>
              <a:gs pos="5000">
                <a:sysClr val="window" lastClr="FFFFFF">
                  <a:alpha val="50000"/>
                </a:sysClr>
              </a:gs>
              <a:gs pos="100000">
                <a:srgbClr val="F2BA02">
                  <a:lumMod val="85000"/>
                </a:srgbClr>
              </a:gs>
            </a:gsLst>
            <a:lin ang="3600000" scaled="1"/>
          </a:gradFill>
          <a:ln w="19050" cap="flat" cmpd="sng" algn="ctr">
            <a:solidFill>
              <a:srgbClr val="4874CB">
                <a:lumMod val="50000"/>
              </a:srgbClr>
            </a:solidFill>
            <a:prstDash val="solid"/>
            <a:miter lim="800000"/>
          </a:ln>
          <a:effectLst/>
        </p:spPr>
        <p:txBody>
          <a:bodyPr rtlCol="0" anchor="ctr"/>
          <a:lstStyle/>
          <a:p>
            <a:pPr algn="ctr"/>
            <a:endParaRPr lang="zh-CN" altLang="en-US">
              <a:solidFill>
                <a:sysClr val="windowText" lastClr="000000"/>
              </a:solidFill>
              <a:latin typeface="Arial" panose="020B0604020202020204" pitchFamily="34" charset="0"/>
              <a:ea typeface="微软雅黑" panose="020B0503020204020204" charset="-122"/>
            </a:endParaRPr>
          </a:p>
        </p:txBody>
      </p:sp>
      <p:sp>
        <p:nvSpPr>
          <p:cNvPr id="90" name="文本框 89"/>
          <p:cNvSpPr txBox="1"/>
          <p:nvPr>
            <p:custDataLst>
              <p:tags r:id="rId8"/>
            </p:custDataLst>
          </p:nvPr>
        </p:nvSpPr>
        <p:spPr>
          <a:xfrm>
            <a:off x="926465" y="2322830"/>
            <a:ext cx="39243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a:t>
            </a:r>
            <a:r>
              <a:rPr lang="en-US" altLang="zh-CN" baseline="-25000">
                <a:latin typeface="Times New Roman" panose="02020603050405020304" charset="0"/>
                <a:cs typeface="Times New Roman" panose="02020603050405020304" charset="0"/>
              </a:rPr>
              <a:t>1</a:t>
            </a:r>
          </a:p>
        </p:txBody>
      </p:sp>
      <p:grpSp>
        <p:nvGrpSpPr>
          <p:cNvPr id="91" name="组合 90"/>
          <p:cNvGrpSpPr/>
          <p:nvPr/>
        </p:nvGrpSpPr>
        <p:grpSpPr>
          <a:xfrm>
            <a:off x="1348105" y="2794635"/>
            <a:ext cx="1582420" cy="1497965"/>
            <a:chOff x="5694" y="4651"/>
            <a:chExt cx="2492" cy="2359"/>
          </a:xfrm>
        </p:grpSpPr>
        <p:sp>
          <p:nvSpPr>
            <p:cNvPr id="92" name="椭圆 91"/>
            <p:cNvSpPr/>
            <p:nvPr>
              <p:custDataLst>
                <p:tags r:id="rId18"/>
              </p:custDataLst>
            </p:nvPr>
          </p:nvSpPr>
          <p:spPr>
            <a:xfrm>
              <a:off x="7862" y="5276"/>
              <a:ext cx="325" cy="325"/>
            </a:xfrm>
            <a:prstGeom prst="ellipse">
              <a:avLst/>
            </a:prstGeom>
            <a:gradFill>
              <a:gsLst>
                <a:gs pos="50000">
                  <a:srgbClr val="E54C5E"/>
                </a:gs>
                <a:gs pos="0">
                  <a:srgbClr val="E54C5E">
                    <a:lumMod val="25000"/>
                    <a:lumOff val="75000"/>
                  </a:srgbClr>
                </a:gs>
                <a:gs pos="100000">
                  <a:srgbClr val="E54C5E">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93" name="椭圆 92"/>
            <p:cNvSpPr/>
            <p:nvPr>
              <p:custDataLst>
                <p:tags r:id="rId19"/>
              </p:custDataLst>
            </p:nvPr>
          </p:nvSpPr>
          <p:spPr>
            <a:xfrm>
              <a:off x="5694" y="5864"/>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94" name="直接箭头连接符 93"/>
            <p:cNvCxnSpPr>
              <a:stCxn id="92" idx="3"/>
              <a:endCxn id="93" idx="6"/>
            </p:cNvCxnSpPr>
            <p:nvPr>
              <p:custDataLst>
                <p:tags r:id="rId20"/>
              </p:custDataLst>
            </p:nvPr>
          </p:nvCxnSpPr>
          <p:spPr>
            <a:xfrm flipH="1">
              <a:off x="6019" y="5553"/>
              <a:ext cx="1891" cy="474"/>
            </a:xfrm>
            <a:prstGeom prst="straightConnector1">
              <a:avLst/>
            </a:prstGeom>
            <a:noFill/>
            <a:ln w="28575" cap="flat" cmpd="sng" algn="ctr">
              <a:solidFill>
                <a:srgbClr val="4874CB">
                  <a:lumMod val="50000"/>
                </a:srgbClr>
              </a:solidFill>
              <a:prstDash val="solid"/>
              <a:miter lim="800000"/>
              <a:tailEnd type="stealth" w="lg" len="lg"/>
            </a:ln>
            <a:effectLst/>
          </p:spPr>
        </p:cxnSp>
        <p:sp>
          <p:nvSpPr>
            <p:cNvPr id="95" name="椭圆 94"/>
            <p:cNvSpPr/>
            <p:nvPr>
              <p:custDataLst>
                <p:tags r:id="rId21"/>
              </p:custDataLst>
            </p:nvPr>
          </p:nvSpPr>
          <p:spPr>
            <a:xfrm>
              <a:off x="5767" y="4651"/>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sp>
          <p:nvSpPr>
            <p:cNvPr id="96" name="椭圆 95"/>
            <p:cNvSpPr/>
            <p:nvPr>
              <p:custDataLst>
                <p:tags r:id="rId22"/>
              </p:custDataLst>
            </p:nvPr>
          </p:nvSpPr>
          <p:spPr>
            <a:xfrm>
              <a:off x="7862" y="6686"/>
              <a:ext cx="325" cy="325"/>
            </a:xfrm>
            <a:prstGeom prst="ellipse">
              <a:avLst/>
            </a:prstGeom>
            <a:gradFill>
              <a:gsLst>
                <a:gs pos="50000">
                  <a:srgbClr val="4874CB"/>
                </a:gs>
                <a:gs pos="0">
                  <a:srgbClr val="4874CB">
                    <a:lumMod val="25000"/>
                    <a:lumOff val="75000"/>
                  </a:srgbClr>
                </a:gs>
                <a:gs pos="100000">
                  <a:srgbClr val="4874CB">
                    <a:lumMod val="85000"/>
                  </a:srgbClr>
                </a:gs>
              </a:gsLst>
              <a:lin ang="5400000" scaled="1"/>
            </a:gradFill>
            <a:ln w="12700" cap="flat" cmpd="sng" algn="ctr">
              <a:solidFill>
                <a:srgbClr val="4874CB">
                  <a:lumMod val="75000"/>
                </a:srgbClr>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97" name="直接箭头连接符 96"/>
            <p:cNvCxnSpPr>
              <a:stCxn id="92" idx="4"/>
              <a:endCxn id="96" idx="0"/>
            </p:cNvCxnSpPr>
            <p:nvPr>
              <p:custDataLst>
                <p:tags r:id="rId23"/>
              </p:custDataLst>
            </p:nvPr>
          </p:nvCxnSpPr>
          <p:spPr>
            <a:xfrm>
              <a:off x="8025" y="5601"/>
              <a:ext cx="0" cy="1085"/>
            </a:xfrm>
            <a:prstGeom prst="straightConnector1">
              <a:avLst/>
            </a:prstGeom>
            <a:noFill/>
            <a:ln w="28575" cap="flat" cmpd="sng" algn="ctr">
              <a:solidFill>
                <a:srgbClr val="4874CB">
                  <a:lumMod val="50000"/>
                </a:srgbClr>
              </a:solidFill>
              <a:prstDash val="solid"/>
              <a:miter lim="800000"/>
              <a:tailEnd type="stealth" w="lg" len="lg"/>
            </a:ln>
            <a:effectLst/>
          </p:spPr>
        </p:cxnSp>
        <p:cxnSp>
          <p:nvCxnSpPr>
            <p:cNvPr id="98" name="直接箭头连接符 97"/>
            <p:cNvCxnSpPr>
              <a:stCxn id="92" idx="2"/>
            </p:cNvCxnSpPr>
            <p:nvPr>
              <p:custDataLst>
                <p:tags r:id="rId24"/>
              </p:custDataLst>
            </p:nvPr>
          </p:nvCxnSpPr>
          <p:spPr>
            <a:xfrm flipH="1" flipV="1">
              <a:off x="6092" y="4814"/>
              <a:ext cx="1770" cy="625"/>
            </a:xfrm>
            <a:prstGeom prst="straightConnector1">
              <a:avLst/>
            </a:prstGeom>
            <a:noFill/>
            <a:ln w="28575" cap="flat" cmpd="sng" algn="ctr">
              <a:solidFill>
                <a:srgbClr val="4874CB">
                  <a:lumMod val="50000"/>
                </a:srgbClr>
              </a:solidFill>
              <a:prstDash val="solid"/>
              <a:miter lim="800000"/>
              <a:tailEnd type="stealth" w="lg" len="lg"/>
            </a:ln>
            <a:effectLst/>
          </p:spPr>
        </p:cxnSp>
      </p:grpSp>
      <p:cxnSp>
        <p:nvCxnSpPr>
          <p:cNvPr id="99" name="直接箭头连接符 98"/>
          <p:cNvCxnSpPr/>
          <p:nvPr>
            <p:custDataLst>
              <p:tags r:id="rId9"/>
            </p:custDataLst>
          </p:nvPr>
        </p:nvCxnSpPr>
        <p:spPr>
          <a:xfrm>
            <a:off x="926465" y="5180965"/>
            <a:ext cx="6033770" cy="4445"/>
          </a:xfrm>
          <a:prstGeom prst="straightConnector1">
            <a:avLst/>
          </a:prstGeom>
          <a:noFill/>
          <a:ln w="28575" cap="flat" cmpd="sng" algn="ctr">
            <a:solidFill>
              <a:sysClr val="windowText" lastClr="000000"/>
            </a:solidFill>
            <a:prstDash val="solid"/>
            <a:miter lim="800000"/>
            <a:tailEnd type="stealth" w="lg" len="lg"/>
          </a:ln>
          <a:effectLst/>
        </p:spPr>
      </p:cxnSp>
      <p:sp>
        <p:nvSpPr>
          <p:cNvPr id="100" name="文本框 99"/>
          <p:cNvSpPr txBox="1"/>
          <p:nvPr>
            <p:custDataLst>
              <p:tags r:id="rId10"/>
            </p:custDataLst>
          </p:nvPr>
        </p:nvSpPr>
        <p:spPr>
          <a:xfrm>
            <a:off x="6840220" y="5185410"/>
            <a:ext cx="140970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time</a:t>
            </a:r>
            <a:endParaRPr lang="en-US" altLang="zh-CN" baseline="-25000">
              <a:latin typeface="Times New Roman" panose="02020603050405020304" charset="0"/>
              <a:cs typeface="Times New Roman" panose="02020603050405020304" charset="0"/>
            </a:endParaRPr>
          </a:p>
        </p:txBody>
      </p:sp>
      <p:sp>
        <p:nvSpPr>
          <p:cNvPr id="101" name="矩形 100"/>
          <p:cNvSpPr/>
          <p:nvPr>
            <p:custDataLst>
              <p:tags r:id="rId11"/>
            </p:custDataLst>
          </p:nvPr>
        </p:nvSpPr>
        <p:spPr>
          <a:xfrm>
            <a:off x="7466965" y="2691130"/>
            <a:ext cx="3667760" cy="2189480"/>
          </a:xfrm>
          <a:prstGeom prst="rect">
            <a:avLst/>
          </a:prstGeom>
          <a:noFill/>
          <a:ln w="19050" cap="flat" cmpd="sng" algn="ctr">
            <a:solidFill>
              <a:sysClr val="windowText" lastClr="000000"/>
            </a:solidFill>
            <a:prstDash val="solid"/>
            <a:miter lim="800000"/>
          </a:ln>
          <a:effectLst/>
        </p:spPr>
        <p:txBody>
          <a:bodyPr rtlCol="0" anchor="ctr"/>
          <a:lstStyle/>
          <a:p>
            <a:pPr algn="ctr"/>
            <a:endParaRPr lang="zh-CN" altLang="en-US">
              <a:solidFill>
                <a:sysClr val="window" lastClr="FFFFFF"/>
              </a:solidFill>
              <a:latin typeface="Arial" panose="020B0604020202020204" pitchFamily="34" charset="0"/>
              <a:ea typeface="微软雅黑" panose="020B0503020204020204" charset="-122"/>
            </a:endParaRPr>
          </a:p>
        </p:txBody>
      </p:sp>
      <p:cxnSp>
        <p:nvCxnSpPr>
          <p:cNvPr id="102" name="直接箭头连接符 101"/>
          <p:cNvCxnSpPr/>
          <p:nvPr>
            <p:custDataLst>
              <p:tags r:id="rId12"/>
            </p:custDataLst>
          </p:nvPr>
        </p:nvCxnSpPr>
        <p:spPr>
          <a:xfrm>
            <a:off x="7767320" y="4317365"/>
            <a:ext cx="1056640" cy="4445"/>
          </a:xfrm>
          <a:prstGeom prst="straightConnector1">
            <a:avLst/>
          </a:prstGeom>
          <a:noFill/>
          <a:ln w="28575" cap="flat" cmpd="sng" algn="ctr">
            <a:solidFill>
              <a:srgbClr val="75BD42">
                <a:lumMod val="60000"/>
                <a:lumOff val="40000"/>
              </a:srgbClr>
            </a:solidFill>
            <a:prstDash val="solid"/>
            <a:miter lim="800000"/>
            <a:tailEnd type="stealth" w="lg" len="lg"/>
          </a:ln>
          <a:effectLst/>
        </p:spPr>
      </p:cxnSp>
      <p:cxnSp>
        <p:nvCxnSpPr>
          <p:cNvPr id="103" name="直接箭头连接符 102"/>
          <p:cNvCxnSpPr/>
          <p:nvPr>
            <p:custDataLst>
              <p:tags r:id="rId13"/>
            </p:custDataLst>
          </p:nvPr>
        </p:nvCxnSpPr>
        <p:spPr>
          <a:xfrm>
            <a:off x="7767320" y="3795395"/>
            <a:ext cx="1056640" cy="4445"/>
          </a:xfrm>
          <a:prstGeom prst="straightConnector1">
            <a:avLst/>
          </a:prstGeom>
          <a:noFill/>
          <a:ln w="28575" cap="flat" cmpd="sng" algn="ctr">
            <a:solidFill>
              <a:srgbClr val="E54C5E">
                <a:lumMod val="50000"/>
              </a:srgbClr>
            </a:solidFill>
            <a:prstDash val="solid"/>
            <a:miter lim="800000"/>
            <a:tailEnd type="stealth" w="lg" len="lg"/>
          </a:ln>
          <a:effectLst/>
        </p:spPr>
      </p:cxnSp>
      <p:cxnSp>
        <p:nvCxnSpPr>
          <p:cNvPr id="104" name="直接箭头连接符 103"/>
          <p:cNvCxnSpPr/>
          <p:nvPr>
            <p:custDataLst>
              <p:tags r:id="rId14"/>
            </p:custDataLst>
          </p:nvPr>
        </p:nvCxnSpPr>
        <p:spPr>
          <a:xfrm>
            <a:off x="7767320" y="3273425"/>
            <a:ext cx="1056640" cy="4445"/>
          </a:xfrm>
          <a:prstGeom prst="straightConnector1">
            <a:avLst/>
          </a:prstGeom>
          <a:noFill/>
          <a:ln w="28575" cap="flat" cmpd="sng" algn="ctr">
            <a:solidFill>
              <a:srgbClr val="4874CB">
                <a:lumMod val="50000"/>
              </a:srgbClr>
            </a:solidFill>
            <a:prstDash val="solid"/>
            <a:miter lim="800000"/>
            <a:tailEnd type="stealth" w="lg" len="lg"/>
          </a:ln>
          <a:effectLst/>
        </p:spPr>
      </p:cxnSp>
      <p:sp>
        <p:nvSpPr>
          <p:cNvPr id="105" name="文本框 104"/>
          <p:cNvSpPr txBox="1"/>
          <p:nvPr>
            <p:custDataLst>
              <p:tags r:id="rId15"/>
            </p:custDataLst>
          </p:nvPr>
        </p:nvSpPr>
        <p:spPr>
          <a:xfrm>
            <a:off x="9357360" y="3053715"/>
            <a:ext cx="145605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空间依赖性</a:t>
            </a:r>
          </a:p>
        </p:txBody>
      </p:sp>
      <p:sp>
        <p:nvSpPr>
          <p:cNvPr id="106" name="文本框 105"/>
          <p:cNvSpPr txBox="1"/>
          <p:nvPr>
            <p:custDataLst>
              <p:tags r:id="rId16"/>
            </p:custDataLst>
          </p:nvPr>
        </p:nvSpPr>
        <p:spPr>
          <a:xfrm>
            <a:off x="9379585" y="3589020"/>
            <a:ext cx="145605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时间依赖性</a:t>
            </a:r>
          </a:p>
        </p:txBody>
      </p:sp>
      <p:sp>
        <p:nvSpPr>
          <p:cNvPr id="107" name="文本框 106"/>
          <p:cNvSpPr txBox="1"/>
          <p:nvPr>
            <p:custDataLst>
              <p:tags r:id="rId17"/>
            </p:custDataLst>
          </p:nvPr>
        </p:nvSpPr>
        <p:spPr>
          <a:xfrm>
            <a:off x="9379585" y="4124325"/>
            <a:ext cx="145605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时空依赖性</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jb3VudCI6NzYsImhkaWQiOiI1ZmVhN2ZiZTk5ZjY1OTExYWQ4Njg4NjcxN2EzYjFhZCIsInVzZXJDb3VudCI6NzV9"/>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0.xml><?xml version="1.0" encoding="utf-8"?>
<p:tagLst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0.xml><?xml version="1.0" encoding="utf-8"?>
<p:tagLst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0.xml><?xml version="1.0" encoding="utf-8"?>
<p:tagLst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0.xml><?xml version="1.0" encoding="utf-8"?>
<p:tagLst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0.xml><?xml version="1.0" encoding="utf-8"?>
<p:tagLst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0.xml><?xml version="1.0" encoding="utf-8"?>
<p:tagLst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0.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黑金">
      <a:dk1>
        <a:srgbClr val="0D0D0D"/>
      </a:dk1>
      <a:lt1>
        <a:srgbClr val="FDFDFD"/>
      </a:lt1>
      <a:dk2>
        <a:srgbClr val="768395"/>
      </a:dk2>
      <a:lt2>
        <a:srgbClr val="F0F0F0"/>
      </a:lt2>
      <a:accent1>
        <a:srgbClr val="313131"/>
      </a:accent1>
      <a:accent2>
        <a:srgbClr val="C0A679"/>
      </a:accent2>
      <a:accent3>
        <a:srgbClr val="F5F5F5"/>
      </a:accent3>
      <a:accent4>
        <a:srgbClr val="EBEAE5"/>
      </a:accent4>
      <a:accent5>
        <a:srgbClr val="A5A5A5"/>
      </a:accent5>
      <a:accent6>
        <a:srgbClr val="C9C9C9"/>
      </a:accent6>
      <a:hlink>
        <a:srgbClr val="0F73EE"/>
      </a:hlink>
      <a:folHlink>
        <a:srgbClr val="BFBFBF"/>
      </a:folHlink>
    </a:clrScheme>
    <a:fontScheme name="00">
      <a:majorFont>
        <a:latin typeface="Arial Black"/>
        <a:ea typeface="微软雅黑"/>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3387</Words>
  <Application>Microsoft Office PowerPoint</Application>
  <PresentationFormat>宽屏</PresentationFormat>
  <Paragraphs>232</Paragraphs>
  <Slides>24</Slides>
  <Notes>13</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1" baseType="lpstr">
      <vt:lpstr>宋体</vt:lpstr>
      <vt:lpstr>Arial</vt:lpstr>
      <vt:lpstr>Calibri</vt:lpstr>
      <vt:lpstr>Cambria Math</vt:lpstr>
      <vt:lpstr>Times New Roman</vt:lpstr>
      <vt:lpstr>Office Theme</vt:lpstr>
      <vt:lpstr>Microsoft Word 文档</vt:lpstr>
      <vt:lpstr>PowerPoint 演示文稿</vt:lpstr>
      <vt:lpstr>PowerPoint 演示文稿</vt:lpstr>
      <vt:lpstr>PowerPoint 演示文稿</vt:lpstr>
      <vt:lpstr>01.实验目的</vt:lpstr>
      <vt:lpstr>PowerPoint 演示文稿</vt:lpstr>
      <vt:lpstr>02.实验原理——相关介绍</vt:lpstr>
      <vt:lpstr>02.实验原理——总体概览</vt:lpstr>
      <vt:lpstr>PowerPoint 演示文稿</vt:lpstr>
      <vt:lpstr>02.实验原理——局部时空图</vt:lpstr>
      <vt:lpstr>PowerPoint 演示文稿</vt:lpstr>
      <vt:lpstr>PowerPoint 演示文稿</vt:lpstr>
      <vt:lpstr>PowerPoint 演示文稿</vt:lpstr>
      <vt:lpstr>PowerPoint 演示文稿</vt:lpstr>
      <vt:lpstr>03.实验条件</vt:lpstr>
      <vt:lpstr>03.数据集介绍</vt:lpstr>
      <vt:lpstr>PowerPoint 演示文稿</vt:lpstr>
      <vt:lpstr>04.数据可视化展示</vt:lpstr>
      <vt:lpstr>04.训练结果</vt:lpstr>
      <vt:lpstr>04.结果比较</vt:lpstr>
      <vt:lpstr>PowerPoint 演示文稿</vt:lpstr>
      <vt:lpstr>05.小组分工及总结——小组分工</vt:lpstr>
      <vt:lpstr>05.小组分工及总结——回顾</vt:lpstr>
      <vt:lpstr>05.小组分工及总结——展望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Tarl</cp:lastModifiedBy>
  <cp:revision>96</cp:revision>
  <dcterms:created xsi:type="dcterms:W3CDTF">2019-11-26T03:41:00Z</dcterms:created>
  <dcterms:modified xsi:type="dcterms:W3CDTF">2025-01-16T13:34:26Z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KSOTemplateUUID">
    <vt:lpwstr>v1.0_mb_3ioiptbyRABFO2/jjRiewg==</vt:lpwstr>
  </property>
  <property fmtid="{D5CDD505-2E9C-101B-9397-08002B2CF9AE}" pid="4" name="ICV">
    <vt:lpwstr>4061A422017B4C86A88FC268E0833CDF_12</vt:lpwstr>
  </property>
</Properties>
</file>